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74" r:id="rId5"/>
    <p:sldId id="263" r:id="rId6"/>
    <p:sldId id="267" r:id="rId7"/>
    <p:sldId id="318" r:id="rId8"/>
    <p:sldId id="261" r:id="rId9"/>
    <p:sldId id="273" r:id="rId10"/>
    <p:sldId id="275" r:id="rId11"/>
    <p:sldId id="277" r:id="rId12"/>
    <p:sldId id="279" r:id="rId13"/>
    <p:sldId id="280" r:id="rId14"/>
    <p:sldId id="317" r:id="rId15"/>
    <p:sldId id="316" r:id="rId16"/>
    <p:sldId id="315" r:id="rId17"/>
    <p:sldId id="262" r:id="rId18"/>
    <p:sldId id="301" r:id="rId19"/>
    <p:sldId id="313" r:id="rId20"/>
    <p:sldId id="285" r:id="rId21"/>
    <p:sldId id="286" r:id="rId22"/>
    <p:sldId id="287" r:id="rId23"/>
    <p:sldId id="302" r:id="rId24"/>
    <p:sldId id="305" r:id="rId25"/>
    <p:sldId id="289" r:id="rId26"/>
    <p:sldId id="290" r:id="rId27"/>
    <p:sldId id="292" r:id="rId28"/>
    <p:sldId id="311" r:id="rId29"/>
    <p:sldId id="304" r:id="rId30"/>
    <p:sldId id="295" r:id="rId31"/>
    <p:sldId id="298" r:id="rId32"/>
    <p:sldId id="299" r:id="rId33"/>
    <p:sldId id="306" r:id="rId34"/>
    <p:sldId id="307" r:id="rId35"/>
    <p:sldId id="308" r:id="rId36"/>
    <p:sldId id="309" r:id="rId37"/>
    <p:sldId id="296" r:id="rId3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E0"/>
    <a:srgbClr val="009A44"/>
    <a:srgbClr val="012169"/>
    <a:srgbClr val="AE2573"/>
    <a:srgbClr val="333F48"/>
    <a:srgbClr val="7BA7BC"/>
    <a:srgbClr val="FF8F1C"/>
    <a:srgbClr val="00C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E1FE0-F9AA-4C25-806D-B627B7F591BF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6B719A8C-DEF0-4756-A609-0E24104A005D}">
      <dgm:prSet phldrT="[Texto]"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Autoridad Investigadora</a:t>
          </a:r>
        </a:p>
      </dgm:t>
    </dgm:pt>
    <dgm:pt modelId="{D490D0BB-9AFB-4C59-87D5-A8D43121F711}" type="parTrans" cxnId="{0A3F1DE4-EE07-4587-9869-3308A290F71C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545F47E8-18BF-4EBF-9593-A3051CB192C9}" type="sibTrans" cxnId="{0A3F1DE4-EE07-4587-9869-3308A290F71C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00115969-A9B8-4AF9-A839-EF3638FFE02E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Secretaría Técnica</a:t>
          </a:r>
        </a:p>
      </dgm:t>
    </dgm:pt>
    <dgm:pt modelId="{1149CE72-3958-4EDB-92FF-159538D12B9C}" type="parTrans" cxnId="{5F30EAEB-35DE-4217-8C29-77141F9F217A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93FDDA47-B0AE-4D91-B503-9BFEB2B81579}" type="sibTrans" cxnId="{5F30EAEB-35DE-4217-8C29-77141F9F217A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D2E71E06-58E3-4010-9B9C-F1839FFFE07F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Inteligencia de Mercados</a:t>
          </a:r>
        </a:p>
      </dgm:t>
    </dgm:pt>
    <dgm:pt modelId="{88866350-6EAC-4A0F-8BBB-D8844CA012DC}" type="parTrans" cxnId="{55BC3AA5-543F-49ED-A2F8-8639826AF376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D6B60059-B89D-4D28-B50D-94ADD0312363}" type="sibTrans" cxnId="{55BC3AA5-543F-49ED-A2F8-8639826AF376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F1951BB8-DB52-470B-A8A1-E3CF27A01E70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Investigaciones de Mercados</a:t>
          </a:r>
        </a:p>
      </dgm:t>
    </dgm:pt>
    <dgm:pt modelId="{68D150E4-D24F-4AF1-83F2-5D3FB16CA0A2}" type="parTrans" cxnId="{3D05F24A-A4D6-4C78-B3C2-3111D35445F9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C2FD512A-CE7E-4035-9693-74FC7C226125}" type="sibTrans" cxnId="{3D05F24A-A4D6-4C78-B3C2-3111D35445F9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52BA9CA5-4B5F-40DE-ACF5-593EA3ABB937}">
      <dgm:prSet custT="1"/>
      <dgm:spPr/>
      <dgm:t>
        <a:bodyPr/>
        <a:lstStyle/>
        <a:p>
          <a:pPr>
            <a:spcAft>
              <a:spcPts val="200"/>
            </a:spcAft>
          </a:pPr>
          <a:r>
            <a:rPr lang="es-ES" sz="1100" dirty="0">
              <a:solidFill>
                <a:srgbClr val="012169"/>
              </a:solidFill>
            </a:rPr>
            <a:t>DG</a:t>
          </a:r>
        </a:p>
        <a:p>
          <a:pPr>
            <a:spcAft>
              <a:spcPts val="200"/>
            </a:spcAft>
          </a:pPr>
          <a:r>
            <a:rPr lang="es-ES" sz="1100" dirty="0">
              <a:solidFill>
                <a:srgbClr val="012169"/>
              </a:solidFill>
            </a:rPr>
            <a:t>Prácticas Monopólicas Absolutas</a:t>
          </a:r>
        </a:p>
      </dgm:t>
    </dgm:pt>
    <dgm:pt modelId="{923446D4-AFC1-4B8A-97FD-DBAE5F620B25}" type="parTrans" cxnId="{978ECAE5-8F4D-48EC-8A59-1237B38236D8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DC1AF60C-1C6C-42BF-8A78-E5B5A40FF5E7}" type="sibTrans" cxnId="{978ECAE5-8F4D-48EC-8A59-1237B38236D8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2032BF41-6B22-4CC2-ACFF-D8C1FE8FB767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Mercados Regulados</a:t>
          </a:r>
        </a:p>
      </dgm:t>
    </dgm:pt>
    <dgm:pt modelId="{B91C954C-E055-4E92-B32E-F12109BFB946}" type="parTrans" cxnId="{67D3C2E8-0EC5-488F-AD99-3ACC64EEA53E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DDA55A25-4200-4F47-8FA6-50BF9E7ED596}" type="sibTrans" cxnId="{67D3C2E8-0EC5-488F-AD99-3ACC64EEA53E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01C313D6-E9E5-4DB9-B849-3E2E75579A97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Oficina de Coordinación</a:t>
          </a:r>
        </a:p>
      </dgm:t>
    </dgm:pt>
    <dgm:pt modelId="{021F5734-B375-4871-8F35-0A68D26892F4}" type="parTrans" cxnId="{67596003-55A1-49DA-AD53-F63D959CFE64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12B6F752-D566-4954-AAF4-C8C9BF346C9A}" type="sibTrans" cxnId="{67596003-55A1-49DA-AD53-F63D959CFE64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D82B0502-4D5A-4AB3-9AB3-F8AC7E59790A}">
      <dgm:prSet phldrT="[Texto]" custT="1"/>
      <dgm:spPr>
        <a:ln w="28575">
          <a:solidFill>
            <a:srgbClr val="009A44"/>
          </a:solidFill>
        </a:ln>
      </dgm:spPr>
      <dgm:t>
        <a:bodyPr/>
        <a:lstStyle/>
        <a:p>
          <a:r>
            <a:rPr lang="es-ES" sz="1400" b="1" i="0" dirty="0">
              <a:solidFill>
                <a:srgbClr val="012169"/>
              </a:solidFill>
            </a:rPr>
            <a:t>Pleno</a:t>
          </a:r>
          <a:endParaRPr lang="es-ES" sz="1100" b="1" i="0" dirty="0">
            <a:solidFill>
              <a:srgbClr val="012169"/>
            </a:solidFill>
          </a:endParaRPr>
        </a:p>
      </dgm:t>
    </dgm:pt>
    <dgm:pt modelId="{87E9F7EE-51E8-4EA3-9548-7FB520DD0CE3}" type="sibTrans" cxnId="{1F156E76-31A2-4F6E-86CA-5B5731EECBD3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AC126835-B5FD-4ABC-8F82-59BFE14285F6}" type="parTrans" cxnId="{1F156E76-31A2-4F6E-86CA-5B5731EECBD3}">
      <dgm:prSet/>
      <dgm:spPr/>
      <dgm:t>
        <a:bodyPr/>
        <a:lstStyle/>
        <a:p>
          <a:endParaRPr lang="es-ES" sz="2400">
            <a:solidFill>
              <a:srgbClr val="012169"/>
            </a:solidFill>
          </a:endParaRPr>
        </a:p>
      </dgm:t>
    </dgm:pt>
    <dgm:pt modelId="{E903DDC1-8437-4D16-AE09-E8A4D9F560CF}">
      <dgm:prSet phldrT="[Texto]" custT="1"/>
      <dgm:spPr/>
      <dgm:t>
        <a:bodyPr/>
        <a:lstStyle/>
        <a:p>
          <a:r>
            <a:rPr lang="es-ES" sz="1100">
              <a:solidFill>
                <a:srgbClr val="012169"/>
              </a:solidFill>
            </a:rPr>
            <a:t>DG Asuntos Contenciosos</a:t>
          </a:r>
          <a:endParaRPr lang="es-ES" sz="1100" dirty="0">
            <a:solidFill>
              <a:srgbClr val="012169"/>
            </a:solidFill>
          </a:endParaRPr>
        </a:p>
      </dgm:t>
    </dgm:pt>
    <dgm:pt modelId="{7DD3F7DE-0621-4DB4-BD4C-9A2321F64B01}" type="parTrans" cxnId="{0CC79474-2018-4C81-81F9-D762E045DD44}">
      <dgm:prSet/>
      <dgm:spPr/>
      <dgm:t>
        <a:bodyPr/>
        <a:lstStyle/>
        <a:p>
          <a:endParaRPr lang="es-ES"/>
        </a:p>
      </dgm:t>
    </dgm:pt>
    <dgm:pt modelId="{EAB58561-6F0B-457B-ABB6-D5EB51AB3317}" type="sibTrans" cxnId="{0CC79474-2018-4C81-81F9-D762E045DD44}">
      <dgm:prSet/>
      <dgm:spPr/>
      <dgm:t>
        <a:bodyPr/>
        <a:lstStyle/>
        <a:p>
          <a:endParaRPr lang="es-ES"/>
        </a:p>
      </dgm:t>
    </dgm:pt>
    <dgm:pt modelId="{0E271B26-BA09-4BF4-BCD8-0A3403FEB6FE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Asuntos Jurídicos</a:t>
          </a:r>
        </a:p>
      </dgm:t>
    </dgm:pt>
    <dgm:pt modelId="{BD38364C-C03C-4FF4-BEBC-3A83FAAD71DE}" type="parTrans" cxnId="{9FD881C6-13E8-479E-9439-78EE6025730B}">
      <dgm:prSet/>
      <dgm:spPr/>
      <dgm:t>
        <a:bodyPr/>
        <a:lstStyle/>
        <a:p>
          <a:endParaRPr lang="es-ES"/>
        </a:p>
      </dgm:t>
    </dgm:pt>
    <dgm:pt modelId="{9E6DCAE0-F4BD-4DB7-AA07-420F1D97ECE2}" type="sibTrans" cxnId="{9FD881C6-13E8-479E-9439-78EE6025730B}">
      <dgm:prSet/>
      <dgm:spPr/>
      <dgm:t>
        <a:bodyPr/>
        <a:lstStyle/>
        <a:p>
          <a:endParaRPr lang="es-ES"/>
        </a:p>
      </dgm:t>
    </dgm:pt>
    <dgm:pt modelId="{EC8119E0-780C-40E5-9C31-A5A8FD63E26F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Concentraciones</a:t>
          </a:r>
        </a:p>
      </dgm:t>
    </dgm:pt>
    <dgm:pt modelId="{0F85B98E-F017-434E-9ABE-F2872454CFE4}" type="parTrans" cxnId="{AD302510-A625-4342-8363-B4967DBC7D3D}">
      <dgm:prSet/>
      <dgm:spPr/>
      <dgm:t>
        <a:bodyPr/>
        <a:lstStyle/>
        <a:p>
          <a:endParaRPr lang="es-ES"/>
        </a:p>
      </dgm:t>
    </dgm:pt>
    <dgm:pt modelId="{D0549066-E6F1-4A67-ADA6-440B0D7014A5}" type="sibTrans" cxnId="{AD302510-A625-4342-8363-B4967DBC7D3D}">
      <dgm:prSet/>
      <dgm:spPr/>
      <dgm:t>
        <a:bodyPr/>
        <a:lstStyle/>
        <a:p>
          <a:endParaRPr lang="es-ES"/>
        </a:p>
      </dgm:t>
    </dgm:pt>
    <dgm:pt modelId="{A182B1E1-5FCB-4A2C-B9AB-A73A870B5A0D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Estudios Económicos</a:t>
          </a:r>
        </a:p>
      </dgm:t>
    </dgm:pt>
    <dgm:pt modelId="{39E33DC2-E5F8-4056-AFB7-9C95BD1ED07D}" type="parTrans" cxnId="{1972E6D5-FF31-4C5C-A394-5D4F95EF91A6}">
      <dgm:prSet/>
      <dgm:spPr/>
      <dgm:t>
        <a:bodyPr/>
        <a:lstStyle/>
        <a:p>
          <a:endParaRPr lang="es-ES"/>
        </a:p>
      </dgm:t>
    </dgm:pt>
    <dgm:pt modelId="{3D7AF0B8-FC18-4D35-B925-0888ADE33AAD}" type="sibTrans" cxnId="{1972E6D5-FF31-4C5C-A394-5D4F95EF91A6}">
      <dgm:prSet/>
      <dgm:spPr/>
      <dgm:t>
        <a:bodyPr/>
        <a:lstStyle/>
        <a:p>
          <a:endParaRPr lang="es-ES"/>
        </a:p>
      </dgm:t>
    </dgm:pt>
    <dgm:pt modelId="{3046862D-B193-43AF-8006-14BA79ACEB59}" type="pres">
      <dgm:prSet presAssocID="{D60E1FE0-F9AA-4C25-806D-B627B7F591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D323C4-3D97-41C2-ABC2-552A1A4C9DCD}" type="pres">
      <dgm:prSet presAssocID="{D82B0502-4D5A-4AB3-9AB3-F8AC7E59790A}" presName="hierRoot1" presStyleCnt="0">
        <dgm:presLayoutVars>
          <dgm:hierBranch val="init"/>
        </dgm:presLayoutVars>
      </dgm:prSet>
      <dgm:spPr/>
    </dgm:pt>
    <dgm:pt modelId="{AE4EB4FA-09BB-45D3-8D4E-1A1DAE568F56}" type="pres">
      <dgm:prSet presAssocID="{D82B0502-4D5A-4AB3-9AB3-F8AC7E59790A}" presName="rootComposite1" presStyleCnt="0"/>
      <dgm:spPr/>
    </dgm:pt>
    <dgm:pt modelId="{E2814A9B-82A6-4C93-B535-6084458405A3}" type="pres">
      <dgm:prSet presAssocID="{D82B0502-4D5A-4AB3-9AB3-F8AC7E59790A}" presName="rootText1" presStyleLbl="node0" presStyleIdx="0" presStyleCnt="1">
        <dgm:presLayoutVars>
          <dgm:chPref val="3"/>
        </dgm:presLayoutVars>
      </dgm:prSet>
      <dgm:spPr/>
    </dgm:pt>
    <dgm:pt modelId="{AFD8E3D3-7B29-4DA2-8B3C-1BDC4B96804A}" type="pres">
      <dgm:prSet presAssocID="{D82B0502-4D5A-4AB3-9AB3-F8AC7E59790A}" presName="rootConnector1" presStyleLbl="node1" presStyleIdx="0" presStyleCnt="0"/>
      <dgm:spPr/>
    </dgm:pt>
    <dgm:pt modelId="{2373D284-4B03-4EEF-8FE4-2D3979E4B7DB}" type="pres">
      <dgm:prSet presAssocID="{D82B0502-4D5A-4AB3-9AB3-F8AC7E59790A}" presName="hierChild2" presStyleCnt="0"/>
      <dgm:spPr/>
    </dgm:pt>
    <dgm:pt modelId="{72485784-0F2D-4AB7-8D12-A028CD1422FD}" type="pres">
      <dgm:prSet presAssocID="{D490D0BB-9AFB-4C59-87D5-A8D43121F711}" presName="Name37" presStyleLbl="parChTrans1D2" presStyleIdx="0" presStyleCnt="3"/>
      <dgm:spPr/>
    </dgm:pt>
    <dgm:pt modelId="{E883DEFE-7579-4AB6-AFBA-FF0AF2BCB058}" type="pres">
      <dgm:prSet presAssocID="{6B719A8C-DEF0-4756-A609-0E24104A005D}" presName="hierRoot2" presStyleCnt="0">
        <dgm:presLayoutVars>
          <dgm:hierBranch val="init"/>
        </dgm:presLayoutVars>
      </dgm:prSet>
      <dgm:spPr/>
    </dgm:pt>
    <dgm:pt modelId="{D87DDC42-60BB-43B7-BC17-2F53771E7B33}" type="pres">
      <dgm:prSet presAssocID="{6B719A8C-DEF0-4756-A609-0E24104A005D}" presName="rootComposite" presStyleCnt="0"/>
      <dgm:spPr/>
    </dgm:pt>
    <dgm:pt modelId="{25E18C3D-193B-4CE2-BD39-A0EF17303D15}" type="pres">
      <dgm:prSet presAssocID="{6B719A8C-DEF0-4756-A609-0E24104A005D}" presName="rootText" presStyleLbl="node2" presStyleIdx="0" presStyleCnt="3">
        <dgm:presLayoutVars>
          <dgm:chPref val="3"/>
        </dgm:presLayoutVars>
      </dgm:prSet>
      <dgm:spPr/>
    </dgm:pt>
    <dgm:pt modelId="{CCEC9BEC-45A3-4FF4-AD69-DED805E47A0C}" type="pres">
      <dgm:prSet presAssocID="{6B719A8C-DEF0-4756-A609-0E24104A005D}" presName="rootConnector" presStyleLbl="node2" presStyleIdx="0" presStyleCnt="3"/>
      <dgm:spPr/>
    </dgm:pt>
    <dgm:pt modelId="{4BEA0B14-91DD-4BB2-86AA-B5DE6BC3E708}" type="pres">
      <dgm:prSet presAssocID="{6B719A8C-DEF0-4756-A609-0E24104A005D}" presName="hierChild4" presStyleCnt="0"/>
      <dgm:spPr/>
    </dgm:pt>
    <dgm:pt modelId="{56C9655C-F42F-4FB6-AFE4-13F87D78D40B}" type="pres">
      <dgm:prSet presAssocID="{88866350-6EAC-4A0F-8BBB-D8844CA012DC}" presName="Name37" presStyleLbl="parChTrans1D3" presStyleIdx="0" presStyleCnt="8"/>
      <dgm:spPr/>
    </dgm:pt>
    <dgm:pt modelId="{C87C187C-5E2C-4956-88C1-F0AA74020E9F}" type="pres">
      <dgm:prSet presAssocID="{D2E71E06-58E3-4010-9B9C-F1839FFFE07F}" presName="hierRoot2" presStyleCnt="0">
        <dgm:presLayoutVars>
          <dgm:hierBranch val="init"/>
        </dgm:presLayoutVars>
      </dgm:prSet>
      <dgm:spPr/>
    </dgm:pt>
    <dgm:pt modelId="{1C1D041D-91F1-4290-9928-452D96D661D4}" type="pres">
      <dgm:prSet presAssocID="{D2E71E06-58E3-4010-9B9C-F1839FFFE07F}" presName="rootComposite" presStyleCnt="0"/>
      <dgm:spPr/>
    </dgm:pt>
    <dgm:pt modelId="{722FFE3A-E5DC-442F-A07A-A9DD34D31C9C}" type="pres">
      <dgm:prSet presAssocID="{D2E71E06-58E3-4010-9B9C-F1839FFFE07F}" presName="rootText" presStyleLbl="node3" presStyleIdx="0" presStyleCnt="8" custScaleX="158291" custScaleY="79879">
        <dgm:presLayoutVars>
          <dgm:chPref val="3"/>
        </dgm:presLayoutVars>
      </dgm:prSet>
      <dgm:spPr/>
    </dgm:pt>
    <dgm:pt modelId="{EDDB0448-6370-454D-801E-321C447C5BF4}" type="pres">
      <dgm:prSet presAssocID="{D2E71E06-58E3-4010-9B9C-F1839FFFE07F}" presName="rootConnector" presStyleLbl="node3" presStyleIdx="0" presStyleCnt="8"/>
      <dgm:spPr/>
    </dgm:pt>
    <dgm:pt modelId="{8E323B5C-0CE2-4B16-AF79-BA0EA45A223E}" type="pres">
      <dgm:prSet presAssocID="{D2E71E06-58E3-4010-9B9C-F1839FFFE07F}" presName="hierChild4" presStyleCnt="0"/>
      <dgm:spPr/>
    </dgm:pt>
    <dgm:pt modelId="{8D150C34-E5E6-4283-A2BE-A450FF315D9E}" type="pres">
      <dgm:prSet presAssocID="{D2E71E06-58E3-4010-9B9C-F1839FFFE07F}" presName="hierChild5" presStyleCnt="0"/>
      <dgm:spPr/>
    </dgm:pt>
    <dgm:pt modelId="{884FE929-FDC2-4533-8078-24484B9A7833}" type="pres">
      <dgm:prSet presAssocID="{68D150E4-D24F-4AF1-83F2-5D3FB16CA0A2}" presName="Name37" presStyleLbl="parChTrans1D3" presStyleIdx="1" presStyleCnt="8"/>
      <dgm:spPr/>
    </dgm:pt>
    <dgm:pt modelId="{58370D83-5107-4DFE-A653-587B996560E7}" type="pres">
      <dgm:prSet presAssocID="{F1951BB8-DB52-470B-A8A1-E3CF27A01E70}" presName="hierRoot2" presStyleCnt="0">
        <dgm:presLayoutVars>
          <dgm:hierBranch val="init"/>
        </dgm:presLayoutVars>
      </dgm:prSet>
      <dgm:spPr/>
    </dgm:pt>
    <dgm:pt modelId="{4AC4B9F8-CEC2-47DF-8650-218CC98BAC1C}" type="pres">
      <dgm:prSet presAssocID="{F1951BB8-DB52-470B-A8A1-E3CF27A01E70}" presName="rootComposite" presStyleCnt="0"/>
      <dgm:spPr/>
    </dgm:pt>
    <dgm:pt modelId="{947F18C9-F388-48F2-87CE-034CD95FF353}" type="pres">
      <dgm:prSet presAssocID="{F1951BB8-DB52-470B-A8A1-E3CF27A01E70}" presName="rootText" presStyleLbl="node3" presStyleIdx="1" presStyleCnt="8" custScaleX="158291" custScaleY="79879">
        <dgm:presLayoutVars>
          <dgm:chPref val="3"/>
        </dgm:presLayoutVars>
      </dgm:prSet>
      <dgm:spPr/>
    </dgm:pt>
    <dgm:pt modelId="{1F4B7607-FF5D-4FD9-ABD4-5EA228EBC155}" type="pres">
      <dgm:prSet presAssocID="{F1951BB8-DB52-470B-A8A1-E3CF27A01E70}" presName="rootConnector" presStyleLbl="node3" presStyleIdx="1" presStyleCnt="8"/>
      <dgm:spPr/>
    </dgm:pt>
    <dgm:pt modelId="{EE54701C-0DE1-4F56-A03C-6764602E1215}" type="pres">
      <dgm:prSet presAssocID="{F1951BB8-DB52-470B-A8A1-E3CF27A01E70}" presName="hierChild4" presStyleCnt="0"/>
      <dgm:spPr/>
    </dgm:pt>
    <dgm:pt modelId="{A954C32A-0DB3-404A-91F2-0BC778D0F253}" type="pres">
      <dgm:prSet presAssocID="{F1951BB8-DB52-470B-A8A1-E3CF27A01E70}" presName="hierChild5" presStyleCnt="0"/>
      <dgm:spPr/>
    </dgm:pt>
    <dgm:pt modelId="{B2FD4AC8-8B0B-4D67-ADC9-8DC8F179792A}" type="pres">
      <dgm:prSet presAssocID="{923446D4-AFC1-4B8A-97FD-DBAE5F620B25}" presName="Name37" presStyleLbl="parChTrans1D3" presStyleIdx="2" presStyleCnt="8"/>
      <dgm:spPr/>
    </dgm:pt>
    <dgm:pt modelId="{C6EBE403-1AD2-41D4-8E21-86CF39A81E4A}" type="pres">
      <dgm:prSet presAssocID="{52BA9CA5-4B5F-40DE-ACF5-593EA3ABB937}" presName="hierRoot2" presStyleCnt="0">
        <dgm:presLayoutVars>
          <dgm:hierBranch val="init"/>
        </dgm:presLayoutVars>
      </dgm:prSet>
      <dgm:spPr/>
    </dgm:pt>
    <dgm:pt modelId="{0961C5D0-A36D-4948-9455-5DC4390CC2F3}" type="pres">
      <dgm:prSet presAssocID="{52BA9CA5-4B5F-40DE-ACF5-593EA3ABB937}" presName="rootComposite" presStyleCnt="0"/>
      <dgm:spPr/>
    </dgm:pt>
    <dgm:pt modelId="{1A41FFFD-66D2-471B-9634-7D2BFB69A64A}" type="pres">
      <dgm:prSet presAssocID="{52BA9CA5-4B5F-40DE-ACF5-593EA3ABB937}" presName="rootText" presStyleLbl="node3" presStyleIdx="2" presStyleCnt="8" custScaleX="158291" custScaleY="79879" custLinFactNeighborY="0">
        <dgm:presLayoutVars>
          <dgm:chPref val="3"/>
        </dgm:presLayoutVars>
      </dgm:prSet>
      <dgm:spPr/>
    </dgm:pt>
    <dgm:pt modelId="{8ABF8471-FF3C-4ACB-B386-1AF61FF2AF2C}" type="pres">
      <dgm:prSet presAssocID="{52BA9CA5-4B5F-40DE-ACF5-593EA3ABB937}" presName="rootConnector" presStyleLbl="node3" presStyleIdx="2" presStyleCnt="8"/>
      <dgm:spPr/>
    </dgm:pt>
    <dgm:pt modelId="{AB4C30F0-4CD2-4A20-BB13-B8EB8770E306}" type="pres">
      <dgm:prSet presAssocID="{52BA9CA5-4B5F-40DE-ACF5-593EA3ABB937}" presName="hierChild4" presStyleCnt="0"/>
      <dgm:spPr/>
    </dgm:pt>
    <dgm:pt modelId="{C9FD070E-C45E-41E9-9AA4-3638369E16B8}" type="pres">
      <dgm:prSet presAssocID="{52BA9CA5-4B5F-40DE-ACF5-593EA3ABB937}" presName="hierChild5" presStyleCnt="0"/>
      <dgm:spPr/>
    </dgm:pt>
    <dgm:pt modelId="{9B19E62F-11BB-4080-9AF7-CE3724FC08F9}" type="pres">
      <dgm:prSet presAssocID="{B91C954C-E055-4E92-B32E-F12109BFB946}" presName="Name37" presStyleLbl="parChTrans1D3" presStyleIdx="3" presStyleCnt="8"/>
      <dgm:spPr/>
    </dgm:pt>
    <dgm:pt modelId="{67951E58-9797-4BCD-B74E-853F4435CA12}" type="pres">
      <dgm:prSet presAssocID="{2032BF41-6B22-4CC2-ACFF-D8C1FE8FB767}" presName="hierRoot2" presStyleCnt="0">
        <dgm:presLayoutVars>
          <dgm:hierBranch val="init"/>
        </dgm:presLayoutVars>
      </dgm:prSet>
      <dgm:spPr/>
    </dgm:pt>
    <dgm:pt modelId="{9F05E43F-688B-46D4-BE50-318EE16F7675}" type="pres">
      <dgm:prSet presAssocID="{2032BF41-6B22-4CC2-ACFF-D8C1FE8FB767}" presName="rootComposite" presStyleCnt="0"/>
      <dgm:spPr/>
    </dgm:pt>
    <dgm:pt modelId="{6F14E86B-A819-4455-B640-6D0EABD52515}" type="pres">
      <dgm:prSet presAssocID="{2032BF41-6B22-4CC2-ACFF-D8C1FE8FB767}" presName="rootText" presStyleLbl="node3" presStyleIdx="3" presStyleCnt="8" custScaleX="158291" custScaleY="79879">
        <dgm:presLayoutVars>
          <dgm:chPref val="3"/>
        </dgm:presLayoutVars>
      </dgm:prSet>
      <dgm:spPr/>
    </dgm:pt>
    <dgm:pt modelId="{791CB03B-E008-4D55-BA52-4A55EB8DFD53}" type="pres">
      <dgm:prSet presAssocID="{2032BF41-6B22-4CC2-ACFF-D8C1FE8FB767}" presName="rootConnector" presStyleLbl="node3" presStyleIdx="3" presStyleCnt="8"/>
      <dgm:spPr/>
    </dgm:pt>
    <dgm:pt modelId="{691AC983-42D2-4A5B-8D4A-A7502EC9CAB4}" type="pres">
      <dgm:prSet presAssocID="{2032BF41-6B22-4CC2-ACFF-D8C1FE8FB767}" presName="hierChild4" presStyleCnt="0"/>
      <dgm:spPr/>
    </dgm:pt>
    <dgm:pt modelId="{AE6A23FB-1F98-4C8B-94DE-8346E6320B14}" type="pres">
      <dgm:prSet presAssocID="{2032BF41-6B22-4CC2-ACFF-D8C1FE8FB767}" presName="hierChild5" presStyleCnt="0"/>
      <dgm:spPr/>
    </dgm:pt>
    <dgm:pt modelId="{80EA320A-1C99-4EA1-BC59-2B63DC7B8CDF}" type="pres">
      <dgm:prSet presAssocID="{021F5734-B375-4871-8F35-0A68D26892F4}" presName="Name37" presStyleLbl="parChTrans1D3" presStyleIdx="4" presStyleCnt="8"/>
      <dgm:spPr/>
    </dgm:pt>
    <dgm:pt modelId="{7BCAF921-4BC2-478D-A1AD-6537A93044EE}" type="pres">
      <dgm:prSet presAssocID="{01C313D6-E9E5-4DB9-B849-3E2E75579A97}" presName="hierRoot2" presStyleCnt="0">
        <dgm:presLayoutVars>
          <dgm:hierBranch val="init"/>
        </dgm:presLayoutVars>
      </dgm:prSet>
      <dgm:spPr/>
    </dgm:pt>
    <dgm:pt modelId="{95683440-5826-490F-A3F6-B0777CE4BA57}" type="pres">
      <dgm:prSet presAssocID="{01C313D6-E9E5-4DB9-B849-3E2E75579A97}" presName="rootComposite" presStyleCnt="0"/>
      <dgm:spPr/>
    </dgm:pt>
    <dgm:pt modelId="{4280A1EC-A59D-4BB5-8B6D-22845442FCB2}" type="pres">
      <dgm:prSet presAssocID="{01C313D6-E9E5-4DB9-B849-3E2E75579A97}" presName="rootText" presStyleLbl="node3" presStyleIdx="4" presStyleCnt="8" custScaleX="158291" custScaleY="79879">
        <dgm:presLayoutVars>
          <dgm:chPref val="3"/>
        </dgm:presLayoutVars>
      </dgm:prSet>
      <dgm:spPr/>
    </dgm:pt>
    <dgm:pt modelId="{14837937-3B8E-44FE-A216-ED2A93786C42}" type="pres">
      <dgm:prSet presAssocID="{01C313D6-E9E5-4DB9-B849-3E2E75579A97}" presName="rootConnector" presStyleLbl="node3" presStyleIdx="4" presStyleCnt="8"/>
      <dgm:spPr/>
    </dgm:pt>
    <dgm:pt modelId="{B22FDF37-21EF-43B3-8774-D451A077920E}" type="pres">
      <dgm:prSet presAssocID="{01C313D6-E9E5-4DB9-B849-3E2E75579A97}" presName="hierChild4" presStyleCnt="0"/>
      <dgm:spPr/>
    </dgm:pt>
    <dgm:pt modelId="{3A6E987A-4F75-492D-8C3C-ECBFFE6700B7}" type="pres">
      <dgm:prSet presAssocID="{01C313D6-E9E5-4DB9-B849-3E2E75579A97}" presName="hierChild5" presStyleCnt="0"/>
      <dgm:spPr/>
    </dgm:pt>
    <dgm:pt modelId="{F3F09DCE-7D9E-4B7C-AC5A-DAC05C1A6AD5}" type="pres">
      <dgm:prSet presAssocID="{6B719A8C-DEF0-4756-A609-0E24104A005D}" presName="hierChild5" presStyleCnt="0"/>
      <dgm:spPr/>
    </dgm:pt>
    <dgm:pt modelId="{5E1C3DD1-8455-4ECA-B4C0-F0F42E1EA1BD}" type="pres">
      <dgm:prSet presAssocID="{1149CE72-3958-4EDB-92FF-159538D12B9C}" presName="Name37" presStyleLbl="parChTrans1D2" presStyleIdx="1" presStyleCnt="3"/>
      <dgm:spPr/>
    </dgm:pt>
    <dgm:pt modelId="{E1AD66CE-4A18-490E-8ED0-A5FEBD574643}" type="pres">
      <dgm:prSet presAssocID="{00115969-A9B8-4AF9-A839-EF3638FFE02E}" presName="hierRoot2" presStyleCnt="0">
        <dgm:presLayoutVars>
          <dgm:hierBranch val="init"/>
        </dgm:presLayoutVars>
      </dgm:prSet>
      <dgm:spPr/>
    </dgm:pt>
    <dgm:pt modelId="{AA0B678E-0383-446E-903B-87E1DBC4B976}" type="pres">
      <dgm:prSet presAssocID="{00115969-A9B8-4AF9-A839-EF3638FFE02E}" presName="rootComposite" presStyleCnt="0"/>
      <dgm:spPr/>
    </dgm:pt>
    <dgm:pt modelId="{647800BA-DDE2-493C-BDDC-E86279EF5F2C}" type="pres">
      <dgm:prSet presAssocID="{00115969-A9B8-4AF9-A839-EF3638FFE02E}" presName="rootText" presStyleLbl="node2" presStyleIdx="1" presStyleCnt="3">
        <dgm:presLayoutVars>
          <dgm:chPref val="3"/>
        </dgm:presLayoutVars>
      </dgm:prSet>
      <dgm:spPr/>
    </dgm:pt>
    <dgm:pt modelId="{58C02AEF-C2E9-4FF2-9224-A22CB8D157F5}" type="pres">
      <dgm:prSet presAssocID="{00115969-A9B8-4AF9-A839-EF3638FFE02E}" presName="rootConnector" presStyleLbl="node2" presStyleIdx="1" presStyleCnt="3"/>
      <dgm:spPr/>
    </dgm:pt>
    <dgm:pt modelId="{011633EB-8895-4B4F-89EB-268473BADCD0}" type="pres">
      <dgm:prSet presAssocID="{00115969-A9B8-4AF9-A839-EF3638FFE02E}" presName="hierChild4" presStyleCnt="0"/>
      <dgm:spPr/>
    </dgm:pt>
    <dgm:pt modelId="{17370598-D2F3-44E0-970D-BF7CCA236FED}" type="pres">
      <dgm:prSet presAssocID="{BD38364C-C03C-4FF4-BEBC-3A83FAAD71DE}" presName="Name37" presStyleLbl="parChTrans1D3" presStyleIdx="5" presStyleCnt="8"/>
      <dgm:spPr/>
    </dgm:pt>
    <dgm:pt modelId="{48FCA975-98D8-4AC1-B5AE-D6D379A4A6C8}" type="pres">
      <dgm:prSet presAssocID="{0E271B26-BA09-4BF4-BCD8-0A3403FEB6FE}" presName="hierRoot2" presStyleCnt="0">
        <dgm:presLayoutVars>
          <dgm:hierBranch val="init"/>
        </dgm:presLayoutVars>
      </dgm:prSet>
      <dgm:spPr/>
    </dgm:pt>
    <dgm:pt modelId="{910A5FAC-22FB-4E92-8A7A-ABD0B22D67A6}" type="pres">
      <dgm:prSet presAssocID="{0E271B26-BA09-4BF4-BCD8-0A3403FEB6FE}" presName="rootComposite" presStyleCnt="0"/>
      <dgm:spPr/>
    </dgm:pt>
    <dgm:pt modelId="{DD9DA7BC-E09E-4146-AE65-2866A394282A}" type="pres">
      <dgm:prSet presAssocID="{0E271B26-BA09-4BF4-BCD8-0A3403FEB6FE}" presName="rootText" presStyleLbl="node3" presStyleIdx="5" presStyleCnt="8" custScaleX="158280" custScaleY="79903">
        <dgm:presLayoutVars>
          <dgm:chPref val="3"/>
        </dgm:presLayoutVars>
      </dgm:prSet>
      <dgm:spPr/>
    </dgm:pt>
    <dgm:pt modelId="{745736D3-4185-4083-B414-615108BD0085}" type="pres">
      <dgm:prSet presAssocID="{0E271B26-BA09-4BF4-BCD8-0A3403FEB6FE}" presName="rootConnector" presStyleLbl="node3" presStyleIdx="5" presStyleCnt="8"/>
      <dgm:spPr/>
    </dgm:pt>
    <dgm:pt modelId="{56EEC166-E510-420A-B39E-5A9310FEA47B}" type="pres">
      <dgm:prSet presAssocID="{0E271B26-BA09-4BF4-BCD8-0A3403FEB6FE}" presName="hierChild4" presStyleCnt="0"/>
      <dgm:spPr/>
    </dgm:pt>
    <dgm:pt modelId="{53743F9D-B7EC-4660-A7B2-BCFE6F2034DF}" type="pres">
      <dgm:prSet presAssocID="{0E271B26-BA09-4BF4-BCD8-0A3403FEB6FE}" presName="hierChild5" presStyleCnt="0"/>
      <dgm:spPr/>
    </dgm:pt>
    <dgm:pt modelId="{028B3070-7290-4D0E-BF83-D1841D49711C}" type="pres">
      <dgm:prSet presAssocID="{0F85B98E-F017-434E-9ABE-F2872454CFE4}" presName="Name37" presStyleLbl="parChTrans1D3" presStyleIdx="6" presStyleCnt="8"/>
      <dgm:spPr/>
    </dgm:pt>
    <dgm:pt modelId="{383368AD-FEA3-4D5F-9173-969AA1BB04D8}" type="pres">
      <dgm:prSet presAssocID="{EC8119E0-780C-40E5-9C31-A5A8FD63E26F}" presName="hierRoot2" presStyleCnt="0">
        <dgm:presLayoutVars>
          <dgm:hierBranch val="init"/>
        </dgm:presLayoutVars>
      </dgm:prSet>
      <dgm:spPr/>
    </dgm:pt>
    <dgm:pt modelId="{A8535D0E-D1CD-4451-BFAC-9B0C35DA2AC8}" type="pres">
      <dgm:prSet presAssocID="{EC8119E0-780C-40E5-9C31-A5A8FD63E26F}" presName="rootComposite" presStyleCnt="0"/>
      <dgm:spPr/>
    </dgm:pt>
    <dgm:pt modelId="{5C89C505-4A35-4BEE-AFCD-F75CB6871D4A}" type="pres">
      <dgm:prSet presAssocID="{EC8119E0-780C-40E5-9C31-A5A8FD63E26F}" presName="rootText" presStyleLbl="node3" presStyleIdx="6" presStyleCnt="8" custScaleX="158280" custScaleY="79903">
        <dgm:presLayoutVars>
          <dgm:chPref val="3"/>
        </dgm:presLayoutVars>
      </dgm:prSet>
      <dgm:spPr/>
    </dgm:pt>
    <dgm:pt modelId="{54B30BA1-DED2-4E47-81EA-E1CEAFEE9C8F}" type="pres">
      <dgm:prSet presAssocID="{EC8119E0-780C-40E5-9C31-A5A8FD63E26F}" presName="rootConnector" presStyleLbl="node3" presStyleIdx="6" presStyleCnt="8"/>
      <dgm:spPr/>
    </dgm:pt>
    <dgm:pt modelId="{0B08F169-96F8-4D41-AB3A-8ACA4776854C}" type="pres">
      <dgm:prSet presAssocID="{EC8119E0-780C-40E5-9C31-A5A8FD63E26F}" presName="hierChild4" presStyleCnt="0"/>
      <dgm:spPr/>
    </dgm:pt>
    <dgm:pt modelId="{63C5530C-42AC-41A1-94A6-E13DD27D142F}" type="pres">
      <dgm:prSet presAssocID="{EC8119E0-780C-40E5-9C31-A5A8FD63E26F}" presName="hierChild5" presStyleCnt="0"/>
      <dgm:spPr/>
    </dgm:pt>
    <dgm:pt modelId="{875D5FDA-0C02-477B-9C3E-0C986822B598}" type="pres">
      <dgm:prSet presAssocID="{39E33DC2-E5F8-4056-AFB7-9C95BD1ED07D}" presName="Name37" presStyleLbl="parChTrans1D3" presStyleIdx="7" presStyleCnt="8"/>
      <dgm:spPr/>
    </dgm:pt>
    <dgm:pt modelId="{B5146267-0951-48AE-869D-D8AB7D6AA914}" type="pres">
      <dgm:prSet presAssocID="{A182B1E1-5FCB-4A2C-B9AB-A73A870B5A0D}" presName="hierRoot2" presStyleCnt="0">
        <dgm:presLayoutVars>
          <dgm:hierBranch val="init"/>
        </dgm:presLayoutVars>
      </dgm:prSet>
      <dgm:spPr/>
    </dgm:pt>
    <dgm:pt modelId="{E3EAC37A-6ACF-4437-AF53-F4D270F754B7}" type="pres">
      <dgm:prSet presAssocID="{A182B1E1-5FCB-4A2C-B9AB-A73A870B5A0D}" presName="rootComposite" presStyleCnt="0"/>
      <dgm:spPr/>
    </dgm:pt>
    <dgm:pt modelId="{8EF52F5E-06AD-49C3-B233-0D5662497E66}" type="pres">
      <dgm:prSet presAssocID="{A182B1E1-5FCB-4A2C-B9AB-A73A870B5A0D}" presName="rootText" presStyleLbl="node3" presStyleIdx="7" presStyleCnt="8" custScaleX="158280" custScaleY="79903">
        <dgm:presLayoutVars>
          <dgm:chPref val="3"/>
        </dgm:presLayoutVars>
      </dgm:prSet>
      <dgm:spPr/>
    </dgm:pt>
    <dgm:pt modelId="{8157DC1B-01D6-4C34-9DCB-B8E819463683}" type="pres">
      <dgm:prSet presAssocID="{A182B1E1-5FCB-4A2C-B9AB-A73A870B5A0D}" presName="rootConnector" presStyleLbl="node3" presStyleIdx="7" presStyleCnt="8"/>
      <dgm:spPr/>
    </dgm:pt>
    <dgm:pt modelId="{4027C7B2-5BB8-451D-9B9D-11C87FDA2E8E}" type="pres">
      <dgm:prSet presAssocID="{A182B1E1-5FCB-4A2C-B9AB-A73A870B5A0D}" presName="hierChild4" presStyleCnt="0"/>
      <dgm:spPr/>
    </dgm:pt>
    <dgm:pt modelId="{4AB158D8-6730-45AB-A111-05BAC230E634}" type="pres">
      <dgm:prSet presAssocID="{A182B1E1-5FCB-4A2C-B9AB-A73A870B5A0D}" presName="hierChild5" presStyleCnt="0"/>
      <dgm:spPr/>
    </dgm:pt>
    <dgm:pt modelId="{1E7B7FF3-1BB6-41EC-BB4D-C821B359ACC9}" type="pres">
      <dgm:prSet presAssocID="{00115969-A9B8-4AF9-A839-EF3638FFE02E}" presName="hierChild5" presStyleCnt="0"/>
      <dgm:spPr/>
    </dgm:pt>
    <dgm:pt modelId="{2465862B-1718-4AA3-8E5B-5BD751AE126C}" type="pres">
      <dgm:prSet presAssocID="{7DD3F7DE-0621-4DB4-BD4C-9A2321F64B01}" presName="Name37" presStyleLbl="parChTrans1D2" presStyleIdx="2" presStyleCnt="3"/>
      <dgm:spPr/>
    </dgm:pt>
    <dgm:pt modelId="{D4DBB8D4-8258-4CE8-AEE5-C82D0C206C70}" type="pres">
      <dgm:prSet presAssocID="{E903DDC1-8437-4D16-AE09-E8A4D9F560CF}" presName="hierRoot2" presStyleCnt="0">
        <dgm:presLayoutVars>
          <dgm:hierBranch val="init"/>
        </dgm:presLayoutVars>
      </dgm:prSet>
      <dgm:spPr/>
    </dgm:pt>
    <dgm:pt modelId="{945E2C56-878E-4A30-8E05-D164A4593107}" type="pres">
      <dgm:prSet presAssocID="{E903DDC1-8437-4D16-AE09-E8A4D9F560CF}" presName="rootComposite" presStyleCnt="0"/>
      <dgm:spPr/>
    </dgm:pt>
    <dgm:pt modelId="{D55ACA37-6685-4085-BB0A-ACF3EA0111FC}" type="pres">
      <dgm:prSet presAssocID="{E903DDC1-8437-4D16-AE09-E8A4D9F560CF}" presName="rootText" presStyleLbl="node2" presStyleIdx="2" presStyleCnt="3">
        <dgm:presLayoutVars>
          <dgm:chPref val="3"/>
        </dgm:presLayoutVars>
      </dgm:prSet>
      <dgm:spPr/>
    </dgm:pt>
    <dgm:pt modelId="{51FB6182-3AC6-4A08-BA6D-B6047D348D0C}" type="pres">
      <dgm:prSet presAssocID="{E903DDC1-8437-4D16-AE09-E8A4D9F560CF}" presName="rootConnector" presStyleLbl="node2" presStyleIdx="2" presStyleCnt="3"/>
      <dgm:spPr/>
    </dgm:pt>
    <dgm:pt modelId="{FE4AC83D-F98A-4675-B1B1-4EBA17785B77}" type="pres">
      <dgm:prSet presAssocID="{E903DDC1-8437-4D16-AE09-E8A4D9F560CF}" presName="hierChild4" presStyleCnt="0"/>
      <dgm:spPr/>
    </dgm:pt>
    <dgm:pt modelId="{13FC76C8-595C-49BF-B1AD-5CB4A4546E57}" type="pres">
      <dgm:prSet presAssocID="{E903DDC1-8437-4D16-AE09-E8A4D9F560CF}" presName="hierChild5" presStyleCnt="0"/>
      <dgm:spPr/>
    </dgm:pt>
    <dgm:pt modelId="{473AD7F4-EB3A-4650-B756-CDD36E25B3DE}" type="pres">
      <dgm:prSet presAssocID="{D82B0502-4D5A-4AB3-9AB3-F8AC7E59790A}" presName="hierChild3" presStyleCnt="0"/>
      <dgm:spPr/>
    </dgm:pt>
  </dgm:ptLst>
  <dgm:cxnLst>
    <dgm:cxn modelId="{67596003-55A1-49DA-AD53-F63D959CFE64}" srcId="{6B719A8C-DEF0-4756-A609-0E24104A005D}" destId="{01C313D6-E9E5-4DB9-B849-3E2E75579A97}" srcOrd="4" destOrd="0" parTransId="{021F5734-B375-4871-8F35-0A68D26892F4}" sibTransId="{12B6F752-D566-4954-AAF4-C8C9BF346C9A}"/>
    <dgm:cxn modelId="{AD302510-A625-4342-8363-B4967DBC7D3D}" srcId="{00115969-A9B8-4AF9-A839-EF3638FFE02E}" destId="{EC8119E0-780C-40E5-9C31-A5A8FD63E26F}" srcOrd="1" destOrd="0" parTransId="{0F85B98E-F017-434E-9ABE-F2872454CFE4}" sibTransId="{D0549066-E6F1-4A67-ADA6-440B0D7014A5}"/>
    <dgm:cxn modelId="{69286510-4C62-4566-A1C5-CE84D5C0AE7B}" type="presOf" srcId="{68D150E4-D24F-4AF1-83F2-5D3FB16CA0A2}" destId="{884FE929-FDC2-4533-8078-24484B9A7833}" srcOrd="0" destOrd="0" presId="urn:microsoft.com/office/officeart/2005/8/layout/orgChart1"/>
    <dgm:cxn modelId="{4F5B5712-61AF-4617-AFEF-FB2577CA34B4}" type="presOf" srcId="{01C313D6-E9E5-4DB9-B849-3E2E75579A97}" destId="{14837937-3B8E-44FE-A216-ED2A93786C42}" srcOrd="1" destOrd="0" presId="urn:microsoft.com/office/officeart/2005/8/layout/orgChart1"/>
    <dgm:cxn modelId="{5008421F-F2F1-454A-A39D-4982FDD020D8}" type="presOf" srcId="{A182B1E1-5FCB-4A2C-B9AB-A73A870B5A0D}" destId="{8EF52F5E-06AD-49C3-B233-0D5662497E66}" srcOrd="0" destOrd="0" presId="urn:microsoft.com/office/officeart/2005/8/layout/orgChart1"/>
    <dgm:cxn modelId="{C85E752A-9AB8-4552-8A05-6788C5B14720}" type="presOf" srcId="{2032BF41-6B22-4CC2-ACFF-D8C1FE8FB767}" destId="{791CB03B-E008-4D55-BA52-4A55EB8DFD53}" srcOrd="1" destOrd="0" presId="urn:microsoft.com/office/officeart/2005/8/layout/orgChart1"/>
    <dgm:cxn modelId="{7749D95E-6FA3-4EE5-9095-20EF198B9A8A}" type="presOf" srcId="{D82B0502-4D5A-4AB3-9AB3-F8AC7E59790A}" destId="{E2814A9B-82A6-4C93-B535-6084458405A3}" srcOrd="0" destOrd="0" presId="urn:microsoft.com/office/officeart/2005/8/layout/orgChart1"/>
    <dgm:cxn modelId="{6C6FDA67-8225-408E-9997-CBAAF388BADC}" type="presOf" srcId="{923446D4-AFC1-4B8A-97FD-DBAE5F620B25}" destId="{B2FD4AC8-8B0B-4D67-ADC9-8DC8F179792A}" srcOrd="0" destOrd="0" presId="urn:microsoft.com/office/officeart/2005/8/layout/orgChart1"/>
    <dgm:cxn modelId="{45BD3B69-62CA-439C-A8E9-700EE438F7E7}" type="presOf" srcId="{88866350-6EAC-4A0F-8BBB-D8844CA012DC}" destId="{56C9655C-F42F-4FB6-AFE4-13F87D78D40B}" srcOrd="0" destOrd="0" presId="urn:microsoft.com/office/officeart/2005/8/layout/orgChart1"/>
    <dgm:cxn modelId="{F0497049-820A-4B88-AE81-443671C3A80E}" type="presOf" srcId="{EC8119E0-780C-40E5-9C31-A5A8FD63E26F}" destId="{5C89C505-4A35-4BEE-AFCD-F75CB6871D4A}" srcOrd="0" destOrd="0" presId="urn:microsoft.com/office/officeart/2005/8/layout/orgChart1"/>
    <dgm:cxn modelId="{8BCE326A-D461-4162-A645-A14ADC54358A}" type="presOf" srcId="{B91C954C-E055-4E92-B32E-F12109BFB946}" destId="{9B19E62F-11BB-4080-9AF7-CE3724FC08F9}" srcOrd="0" destOrd="0" presId="urn:microsoft.com/office/officeart/2005/8/layout/orgChart1"/>
    <dgm:cxn modelId="{3D05F24A-A4D6-4C78-B3C2-3111D35445F9}" srcId="{6B719A8C-DEF0-4756-A609-0E24104A005D}" destId="{F1951BB8-DB52-470B-A8A1-E3CF27A01E70}" srcOrd="1" destOrd="0" parTransId="{68D150E4-D24F-4AF1-83F2-5D3FB16CA0A2}" sibTransId="{C2FD512A-CE7E-4035-9693-74FC7C226125}"/>
    <dgm:cxn modelId="{8FD14F4D-DF01-4191-BB2F-57380FE6E8CE}" type="presOf" srcId="{52BA9CA5-4B5F-40DE-ACF5-593EA3ABB937}" destId="{1A41FFFD-66D2-471B-9634-7D2BFB69A64A}" srcOrd="0" destOrd="0" presId="urn:microsoft.com/office/officeart/2005/8/layout/orgChart1"/>
    <dgm:cxn modelId="{BED2D06D-1FC8-472A-8CE3-1B8F2D09727D}" type="presOf" srcId="{00115969-A9B8-4AF9-A839-EF3638FFE02E}" destId="{58C02AEF-C2E9-4FF2-9224-A22CB8D157F5}" srcOrd="1" destOrd="0" presId="urn:microsoft.com/office/officeart/2005/8/layout/orgChart1"/>
    <dgm:cxn modelId="{6AB6514F-F572-4CAE-BC13-3B78B1FE0B1F}" type="presOf" srcId="{0E271B26-BA09-4BF4-BCD8-0A3403FEB6FE}" destId="{DD9DA7BC-E09E-4146-AE65-2866A394282A}" srcOrd="0" destOrd="0" presId="urn:microsoft.com/office/officeart/2005/8/layout/orgChart1"/>
    <dgm:cxn modelId="{AD120E50-8D6A-413F-B3C0-C21D23C8E831}" type="presOf" srcId="{0E271B26-BA09-4BF4-BCD8-0A3403FEB6FE}" destId="{745736D3-4185-4083-B414-615108BD0085}" srcOrd="1" destOrd="0" presId="urn:microsoft.com/office/officeart/2005/8/layout/orgChart1"/>
    <dgm:cxn modelId="{07AFBF73-3A80-443D-9626-755BAA7B4FB5}" type="presOf" srcId="{F1951BB8-DB52-470B-A8A1-E3CF27A01E70}" destId="{1F4B7607-FF5D-4FD9-ABD4-5EA228EBC155}" srcOrd="1" destOrd="0" presId="urn:microsoft.com/office/officeart/2005/8/layout/orgChart1"/>
    <dgm:cxn modelId="{0CC79474-2018-4C81-81F9-D762E045DD44}" srcId="{D82B0502-4D5A-4AB3-9AB3-F8AC7E59790A}" destId="{E903DDC1-8437-4D16-AE09-E8A4D9F560CF}" srcOrd="2" destOrd="0" parTransId="{7DD3F7DE-0621-4DB4-BD4C-9A2321F64B01}" sibTransId="{EAB58561-6F0B-457B-ABB6-D5EB51AB3317}"/>
    <dgm:cxn modelId="{944B3D75-A13F-464B-95F0-A5B00B0F43D1}" type="presOf" srcId="{E903DDC1-8437-4D16-AE09-E8A4D9F560CF}" destId="{D55ACA37-6685-4085-BB0A-ACF3EA0111FC}" srcOrd="0" destOrd="0" presId="urn:microsoft.com/office/officeart/2005/8/layout/orgChart1"/>
    <dgm:cxn modelId="{1F156E76-31A2-4F6E-86CA-5B5731EECBD3}" srcId="{D60E1FE0-F9AA-4C25-806D-B627B7F591BF}" destId="{D82B0502-4D5A-4AB3-9AB3-F8AC7E59790A}" srcOrd="0" destOrd="0" parTransId="{AC126835-B5FD-4ABC-8F82-59BFE14285F6}" sibTransId="{87E9F7EE-51E8-4EA3-9548-7FB520DD0CE3}"/>
    <dgm:cxn modelId="{117ABE7B-BF06-4DA8-AE58-AEEBC84C5DEF}" type="presOf" srcId="{A182B1E1-5FCB-4A2C-B9AB-A73A870B5A0D}" destId="{8157DC1B-01D6-4C34-9DCB-B8E819463683}" srcOrd="1" destOrd="0" presId="urn:microsoft.com/office/officeart/2005/8/layout/orgChart1"/>
    <dgm:cxn modelId="{872B8D7F-51A9-4324-8C9C-1568F63F0412}" type="presOf" srcId="{D60E1FE0-F9AA-4C25-806D-B627B7F591BF}" destId="{3046862D-B193-43AF-8006-14BA79ACEB59}" srcOrd="0" destOrd="0" presId="urn:microsoft.com/office/officeart/2005/8/layout/orgChart1"/>
    <dgm:cxn modelId="{04D7C486-1D67-452D-B61F-21668814C851}" type="presOf" srcId="{1149CE72-3958-4EDB-92FF-159538D12B9C}" destId="{5E1C3DD1-8455-4ECA-B4C0-F0F42E1EA1BD}" srcOrd="0" destOrd="0" presId="urn:microsoft.com/office/officeart/2005/8/layout/orgChart1"/>
    <dgm:cxn modelId="{3A692989-4A8E-4FFC-AD9A-E59A04F91619}" type="presOf" srcId="{E903DDC1-8437-4D16-AE09-E8A4D9F560CF}" destId="{51FB6182-3AC6-4A08-BA6D-B6047D348D0C}" srcOrd="1" destOrd="0" presId="urn:microsoft.com/office/officeart/2005/8/layout/orgChart1"/>
    <dgm:cxn modelId="{4627DC8D-0EC0-4016-827B-E30BE6B592AA}" type="presOf" srcId="{7DD3F7DE-0621-4DB4-BD4C-9A2321F64B01}" destId="{2465862B-1718-4AA3-8E5B-5BD751AE126C}" srcOrd="0" destOrd="0" presId="urn:microsoft.com/office/officeart/2005/8/layout/orgChart1"/>
    <dgm:cxn modelId="{2574898E-B5A5-4C08-8EDF-4FF2E470E5ED}" type="presOf" srcId="{D2E71E06-58E3-4010-9B9C-F1839FFFE07F}" destId="{722FFE3A-E5DC-442F-A07A-A9DD34D31C9C}" srcOrd="0" destOrd="0" presId="urn:microsoft.com/office/officeart/2005/8/layout/orgChart1"/>
    <dgm:cxn modelId="{C6127698-7D2B-44CF-88A2-5564937E50CA}" type="presOf" srcId="{F1951BB8-DB52-470B-A8A1-E3CF27A01E70}" destId="{947F18C9-F388-48F2-87CE-034CD95FF353}" srcOrd="0" destOrd="0" presId="urn:microsoft.com/office/officeart/2005/8/layout/orgChart1"/>
    <dgm:cxn modelId="{AD89699C-CB52-42CF-8AF7-60CDD56ABB33}" type="presOf" srcId="{BD38364C-C03C-4FF4-BEBC-3A83FAAD71DE}" destId="{17370598-D2F3-44E0-970D-BF7CCA236FED}" srcOrd="0" destOrd="0" presId="urn:microsoft.com/office/officeart/2005/8/layout/orgChart1"/>
    <dgm:cxn modelId="{DEECF59C-5EA9-4534-81AE-4B4FBE89A1E1}" type="presOf" srcId="{6B719A8C-DEF0-4756-A609-0E24104A005D}" destId="{CCEC9BEC-45A3-4FF4-AD69-DED805E47A0C}" srcOrd="1" destOrd="0" presId="urn:microsoft.com/office/officeart/2005/8/layout/orgChart1"/>
    <dgm:cxn modelId="{9D61309D-D2D9-487D-88A6-E68D5D0A1599}" type="presOf" srcId="{D82B0502-4D5A-4AB3-9AB3-F8AC7E59790A}" destId="{AFD8E3D3-7B29-4DA2-8B3C-1BDC4B96804A}" srcOrd="1" destOrd="0" presId="urn:microsoft.com/office/officeart/2005/8/layout/orgChart1"/>
    <dgm:cxn modelId="{55BC3AA5-543F-49ED-A2F8-8639826AF376}" srcId="{6B719A8C-DEF0-4756-A609-0E24104A005D}" destId="{D2E71E06-58E3-4010-9B9C-F1839FFFE07F}" srcOrd="0" destOrd="0" parTransId="{88866350-6EAC-4A0F-8BBB-D8844CA012DC}" sibTransId="{D6B60059-B89D-4D28-B50D-94ADD0312363}"/>
    <dgm:cxn modelId="{BABB79C0-C918-41A4-8D50-F5590B58AE08}" type="presOf" srcId="{39E33DC2-E5F8-4056-AFB7-9C95BD1ED07D}" destId="{875D5FDA-0C02-477B-9C3E-0C986822B598}" srcOrd="0" destOrd="0" presId="urn:microsoft.com/office/officeart/2005/8/layout/orgChart1"/>
    <dgm:cxn modelId="{9FD881C6-13E8-479E-9439-78EE6025730B}" srcId="{00115969-A9B8-4AF9-A839-EF3638FFE02E}" destId="{0E271B26-BA09-4BF4-BCD8-0A3403FEB6FE}" srcOrd="0" destOrd="0" parTransId="{BD38364C-C03C-4FF4-BEBC-3A83FAAD71DE}" sibTransId="{9E6DCAE0-F4BD-4DB7-AA07-420F1D97ECE2}"/>
    <dgm:cxn modelId="{EF5E79CA-BAC1-4996-BE87-FF5204D04017}" type="presOf" srcId="{00115969-A9B8-4AF9-A839-EF3638FFE02E}" destId="{647800BA-DDE2-493C-BDDC-E86279EF5F2C}" srcOrd="0" destOrd="0" presId="urn:microsoft.com/office/officeart/2005/8/layout/orgChart1"/>
    <dgm:cxn modelId="{CBCA1CCF-4EBA-4839-92A4-ED3D958B4C21}" type="presOf" srcId="{2032BF41-6B22-4CC2-ACFF-D8C1FE8FB767}" destId="{6F14E86B-A819-4455-B640-6D0EABD52515}" srcOrd="0" destOrd="0" presId="urn:microsoft.com/office/officeart/2005/8/layout/orgChart1"/>
    <dgm:cxn modelId="{581DCCD4-D97C-420B-A877-6A8414C4C362}" type="presOf" srcId="{EC8119E0-780C-40E5-9C31-A5A8FD63E26F}" destId="{54B30BA1-DED2-4E47-81EA-E1CEAFEE9C8F}" srcOrd="1" destOrd="0" presId="urn:microsoft.com/office/officeart/2005/8/layout/orgChart1"/>
    <dgm:cxn modelId="{7CE07AD5-ECD9-4FE7-B85B-34997D5D4F82}" type="presOf" srcId="{6B719A8C-DEF0-4756-A609-0E24104A005D}" destId="{25E18C3D-193B-4CE2-BD39-A0EF17303D15}" srcOrd="0" destOrd="0" presId="urn:microsoft.com/office/officeart/2005/8/layout/orgChart1"/>
    <dgm:cxn modelId="{1972E6D5-FF31-4C5C-A394-5D4F95EF91A6}" srcId="{00115969-A9B8-4AF9-A839-EF3638FFE02E}" destId="{A182B1E1-5FCB-4A2C-B9AB-A73A870B5A0D}" srcOrd="2" destOrd="0" parTransId="{39E33DC2-E5F8-4056-AFB7-9C95BD1ED07D}" sibTransId="{3D7AF0B8-FC18-4D35-B925-0888ADE33AAD}"/>
    <dgm:cxn modelId="{01F921D7-AD2C-4D83-8387-C2750E487944}" type="presOf" srcId="{01C313D6-E9E5-4DB9-B849-3E2E75579A97}" destId="{4280A1EC-A59D-4BB5-8B6D-22845442FCB2}" srcOrd="0" destOrd="0" presId="urn:microsoft.com/office/officeart/2005/8/layout/orgChart1"/>
    <dgm:cxn modelId="{33D83AE1-50DC-47C5-B2C5-C53972A92FDA}" type="presOf" srcId="{52BA9CA5-4B5F-40DE-ACF5-593EA3ABB937}" destId="{8ABF8471-FF3C-4ACB-B386-1AF61FF2AF2C}" srcOrd="1" destOrd="0" presId="urn:microsoft.com/office/officeart/2005/8/layout/orgChart1"/>
    <dgm:cxn modelId="{0A3F1DE4-EE07-4587-9869-3308A290F71C}" srcId="{D82B0502-4D5A-4AB3-9AB3-F8AC7E59790A}" destId="{6B719A8C-DEF0-4756-A609-0E24104A005D}" srcOrd="0" destOrd="0" parTransId="{D490D0BB-9AFB-4C59-87D5-A8D43121F711}" sibTransId="{545F47E8-18BF-4EBF-9593-A3051CB192C9}"/>
    <dgm:cxn modelId="{978ECAE5-8F4D-48EC-8A59-1237B38236D8}" srcId="{6B719A8C-DEF0-4756-A609-0E24104A005D}" destId="{52BA9CA5-4B5F-40DE-ACF5-593EA3ABB937}" srcOrd="2" destOrd="0" parTransId="{923446D4-AFC1-4B8A-97FD-DBAE5F620B25}" sibTransId="{DC1AF60C-1C6C-42BF-8A78-E5B5A40FF5E7}"/>
    <dgm:cxn modelId="{67D3C2E8-0EC5-488F-AD99-3ACC64EEA53E}" srcId="{6B719A8C-DEF0-4756-A609-0E24104A005D}" destId="{2032BF41-6B22-4CC2-ACFF-D8C1FE8FB767}" srcOrd="3" destOrd="0" parTransId="{B91C954C-E055-4E92-B32E-F12109BFB946}" sibTransId="{DDA55A25-4200-4F47-8FA6-50BF9E7ED596}"/>
    <dgm:cxn modelId="{21A485EB-2B3F-4984-8512-072AEF6EA229}" type="presOf" srcId="{021F5734-B375-4871-8F35-0A68D26892F4}" destId="{80EA320A-1C99-4EA1-BC59-2B63DC7B8CDF}" srcOrd="0" destOrd="0" presId="urn:microsoft.com/office/officeart/2005/8/layout/orgChart1"/>
    <dgm:cxn modelId="{5F30EAEB-35DE-4217-8C29-77141F9F217A}" srcId="{D82B0502-4D5A-4AB3-9AB3-F8AC7E59790A}" destId="{00115969-A9B8-4AF9-A839-EF3638FFE02E}" srcOrd="1" destOrd="0" parTransId="{1149CE72-3958-4EDB-92FF-159538D12B9C}" sibTransId="{93FDDA47-B0AE-4D91-B503-9BFEB2B81579}"/>
    <dgm:cxn modelId="{FD2129F7-4A99-47E1-BCA0-A13BBC418B58}" type="presOf" srcId="{0F85B98E-F017-434E-9ABE-F2872454CFE4}" destId="{028B3070-7290-4D0E-BF83-D1841D49711C}" srcOrd="0" destOrd="0" presId="urn:microsoft.com/office/officeart/2005/8/layout/orgChart1"/>
    <dgm:cxn modelId="{6B0FE9FA-B11E-45A3-8BC8-DD487359412C}" type="presOf" srcId="{D2E71E06-58E3-4010-9B9C-F1839FFFE07F}" destId="{EDDB0448-6370-454D-801E-321C447C5BF4}" srcOrd="1" destOrd="0" presId="urn:microsoft.com/office/officeart/2005/8/layout/orgChart1"/>
    <dgm:cxn modelId="{2C3243FB-0207-4108-AF4F-625DE0B4B565}" type="presOf" srcId="{D490D0BB-9AFB-4C59-87D5-A8D43121F711}" destId="{72485784-0F2D-4AB7-8D12-A028CD1422FD}" srcOrd="0" destOrd="0" presId="urn:microsoft.com/office/officeart/2005/8/layout/orgChart1"/>
    <dgm:cxn modelId="{CDF61B20-B7F8-448B-86D7-5F2261791645}" type="presParOf" srcId="{3046862D-B193-43AF-8006-14BA79ACEB59}" destId="{79D323C4-3D97-41C2-ABC2-552A1A4C9DCD}" srcOrd="0" destOrd="0" presId="urn:microsoft.com/office/officeart/2005/8/layout/orgChart1"/>
    <dgm:cxn modelId="{8D7A79A7-A27B-48B9-9EB8-661E896C2CBE}" type="presParOf" srcId="{79D323C4-3D97-41C2-ABC2-552A1A4C9DCD}" destId="{AE4EB4FA-09BB-45D3-8D4E-1A1DAE568F56}" srcOrd="0" destOrd="0" presId="urn:microsoft.com/office/officeart/2005/8/layout/orgChart1"/>
    <dgm:cxn modelId="{C79E3006-E57E-4BF1-9C79-55C632D93F9E}" type="presParOf" srcId="{AE4EB4FA-09BB-45D3-8D4E-1A1DAE568F56}" destId="{E2814A9B-82A6-4C93-B535-6084458405A3}" srcOrd="0" destOrd="0" presId="urn:microsoft.com/office/officeart/2005/8/layout/orgChart1"/>
    <dgm:cxn modelId="{C58CAA69-CCF1-476C-8598-6DA033ECB237}" type="presParOf" srcId="{AE4EB4FA-09BB-45D3-8D4E-1A1DAE568F56}" destId="{AFD8E3D3-7B29-4DA2-8B3C-1BDC4B96804A}" srcOrd="1" destOrd="0" presId="urn:microsoft.com/office/officeart/2005/8/layout/orgChart1"/>
    <dgm:cxn modelId="{C05B814F-6E8C-4D0A-BB7A-37EAB70870EE}" type="presParOf" srcId="{79D323C4-3D97-41C2-ABC2-552A1A4C9DCD}" destId="{2373D284-4B03-4EEF-8FE4-2D3979E4B7DB}" srcOrd="1" destOrd="0" presId="urn:microsoft.com/office/officeart/2005/8/layout/orgChart1"/>
    <dgm:cxn modelId="{D34DACF8-2F66-4A5D-8BC4-354B8B5AFCE2}" type="presParOf" srcId="{2373D284-4B03-4EEF-8FE4-2D3979E4B7DB}" destId="{72485784-0F2D-4AB7-8D12-A028CD1422FD}" srcOrd="0" destOrd="0" presId="urn:microsoft.com/office/officeart/2005/8/layout/orgChart1"/>
    <dgm:cxn modelId="{4901CE40-4CBB-4B32-88B5-8473021506DD}" type="presParOf" srcId="{2373D284-4B03-4EEF-8FE4-2D3979E4B7DB}" destId="{E883DEFE-7579-4AB6-AFBA-FF0AF2BCB058}" srcOrd="1" destOrd="0" presId="urn:microsoft.com/office/officeart/2005/8/layout/orgChart1"/>
    <dgm:cxn modelId="{9737C0AB-BC1B-4BE8-BE00-F882775E295A}" type="presParOf" srcId="{E883DEFE-7579-4AB6-AFBA-FF0AF2BCB058}" destId="{D87DDC42-60BB-43B7-BC17-2F53771E7B33}" srcOrd="0" destOrd="0" presId="urn:microsoft.com/office/officeart/2005/8/layout/orgChart1"/>
    <dgm:cxn modelId="{59E396C0-6AB1-43EB-A775-BF0C94368E93}" type="presParOf" srcId="{D87DDC42-60BB-43B7-BC17-2F53771E7B33}" destId="{25E18C3D-193B-4CE2-BD39-A0EF17303D15}" srcOrd="0" destOrd="0" presId="urn:microsoft.com/office/officeart/2005/8/layout/orgChart1"/>
    <dgm:cxn modelId="{E670EF39-9D9A-40D1-923C-C0DB652BA535}" type="presParOf" srcId="{D87DDC42-60BB-43B7-BC17-2F53771E7B33}" destId="{CCEC9BEC-45A3-4FF4-AD69-DED805E47A0C}" srcOrd="1" destOrd="0" presId="urn:microsoft.com/office/officeart/2005/8/layout/orgChart1"/>
    <dgm:cxn modelId="{398CE7FD-7BF8-4A2D-AA76-BE0AFFB89D7F}" type="presParOf" srcId="{E883DEFE-7579-4AB6-AFBA-FF0AF2BCB058}" destId="{4BEA0B14-91DD-4BB2-86AA-B5DE6BC3E708}" srcOrd="1" destOrd="0" presId="urn:microsoft.com/office/officeart/2005/8/layout/orgChart1"/>
    <dgm:cxn modelId="{B8D8A240-A5DA-4565-8A1D-46E48E685D21}" type="presParOf" srcId="{4BEA0B14-91DD-4BB2-86AA-B5DE6BC3E708}" destId="{56C9655C-F42F-4FB6-AFE4-13F87D78D40B}" srcOrd="0" destOrd="0" presId="urn:microsoft.com/office/officeart/2005/8/layout/orgChart1"/>
    <dgm:cxn modelId="{BD658F18-F10B-42EE-9AAA-9A7B213C2FC9}" type="presParOf" srcId="{4BEA0B14-91DD-4BB2-86AA-B5DE6BC3E708}" destId="{C87C187C-5E2C-4956-88C1-F0AA74020E9F}" srcOrd="1" destOrd="0" presId="urn:microsoft.com/office/officeart/2005/8/layout/orgChart1"/>
    <dgm:cxn modelId="{EAB6021C-E656-4CFF-B927-5D9EF6FDA4BE}" type="presParOf" srcId="{C87C187C-5E2C-4956-88C1-F0AA74020E9F}" destId="{1C1D041D-91F1-4290-9928-452D96D661D4}" srcOrd="0" destOrd="0" presId="urn:microsoft.com/office/officeart/2005/8/layout/orgChart1"/>
    <dgm:cxn modelId="{57BCC030-06D0-45BA-A65E-02413A6367B0}" type="presParOf" srcId="{1C1D041D-91F1-4290-9928-452D96D661D4}" destId="{722FFE3A-E5DC-442F-A07A-A9DD34D31C9C}" srcOrd="0" destOrd="0" presId="urn:microsoft.com/office/officeart/2005/8/layout/orgChart1"/>
    <dgm:cxn modelId="{B2002078-45E0-40D9-B912-543E8C4E2C62}" type="presParOf" srcId="{1C1D041D-91F1-4290-9928-452D96D661D4}" destId="{EDDB0448-6370-454D-801E-321C447C5BF4}" srcOrd="1" destOrd="0" presId="urn:microsoft.com/office/officeart/2005/8/layout/orgChart1"/>
    <dgm:cxn modelId="{CB1A659D-E274-447D-A10D-677D3D4BA35A}" type="presParOf" srcId="{C87C187C-5E2C-4956-88C1-F0AA74020E9F}" destId="{8E323B5C-0CE2-4B16-AF79-BA0EA45A223E}" srcOrd="1" destOrd="0" presId="urn:microsoft.com/office/officeart/2005/8/layout/orgChart1"/>
    <dgm:cxn modelId="{C9569960-6142-4229-BCCB-0B0A7F436808}" type="presParOf" srcId="{C87C187C-5E2C-4956-88C1-F0AA74020E9F}" destId="{8D150C34-E5E6-4283-A2BE-A450FF315D9E}" srcOrd="2" destOrd="0" presId="urn:microsoft.com/office/officeart/2005/8/layout/orgChart1"/>
    <dgm:cxn modelId="{C502B344-9581-4C72-ADC4-64A84BA32087}" type="presParOf" srcId="{4BEA0B14-91DD-4BB2-86AA-B5DE6BC3E708}" destId="{884FE929-FDC2-4533-8078-24484B9A7833}" srcOrd="2" destOrd="0" presId="urn:microsoft.com/office/officeart/2005/8/layout/orgChart1"/>
    <dgm:cxn modelId="{069389E6-E33D-4AD3-95FC-01C958D03CCB}" type="presParOf" srcId="{4BEA0B14-91DD-4BB2-86AA-B5DE6BC3E708}" destId="{58370D83-5107-4DFE-A653-587B996560E7}" srcOrd="3" destOrd="0" presId="urn:microsoft.com/office/officeart/2005/8/layout/orgChart1"/>
    <dgm:cxn modelId="{385C2843-6C78-47D5-8FA7-4EEF4DAB4AA3}" type="presParOf" srcId="{58370D83-5107-4DFE-A653-587B996560E7}" destId="{4AC4B9F8-CEC2-47DF-8650-218CC98BAC1C}" srcOrd="0" destOrd="0" presId="urn:microsoft.com/office/officeart/2005/8/layout/orgChart1"/>
    <dgm:cxn modelId="{09E34E91-F218-40D6-BE23-E9AA4F71D8B8}" type="presParOf" srcId="{4AC4B9F8-CEC2-47DF-8650-218CC98BAC1C}" destId="{947F18C9-F388-48F2-87CE-034CD95FF353}" srcOrd="0" destOrd="0" presId="urn:microsoft.com/office/officeart/2005/8/layout/orgChart1"/>
    <dgm:cxn modelId="{EA55D96C-4EFC-493D-A005-DE1F94A14DEE}" type="presParOf" srcId="{4AC4B9F8-CEC2-47DF-8650-218CC98BAC1C}" destId="{1F4B7607-FF5D-4FD9-ABD4-5EA228EBC155}" srcOrd="1" destOrd="0" presId="urn:microsoft.com/office/officeart/2005/8/layout/orgChart1"/>
    <dgm:cxn modelId="{C561C456-A49B-488B-BAB7-9097A8A1240D}" type="presParOf" srcId="{58370D83-5107-4DFE-A653-587B996560E7}" destId="{EE54701C-0DE1-4F56-A03C-6764602E1215}" srcOrd="1" destOrd="0" presId="urn:microsoft.com/office/officeart/2005/8/layout/orgChart1"/>
    <dgm:cxn modelId="{88318EDC-B70B-4F8F-A0CA-C603361E65DA}" type="presParOf" srcId="{58370D83-5107-4DFE-A653-587B996560E7}" destId="{A954C32A-0DB3-404A-91F2-0BC778D0F253}" srcOrd="2" destOrd="0" presId="urn:microsoft.com/office/officeart/2005/8/layout/orgChart1"/>
    <dgm:cxn modelId="{A7158B32-21A2-43EB-8FFC-5792456F88C7}" type="presParOf" srcId="{4BEA0B14-91DD-4BB2-86AA-B5DE6BC3E708}" destId="{B2FD4AC8-8B0B-4D67-ADC9-8DC8F179792A}" srcOrd="4" destOrd="0" presId="urn:microsoft.com/office/officeart/2005/8/layout/orgChart1"/>
    <dgm:cxn modelId="{383F2C8D-A3EB-4299-8946-4809D551066E}" type="presParOf" srcId="{4BEA0B14-91DD-4BB2-86AA-B5DE6BC3E708}" destId="{C6EBE403-1AD2-41D4-8E21-86CF39A81E4A}" srcOrd="5" destOrd="0" presId="urn:microsoft.com/office/officeart/2005/8/layout/orgChart1"/>
    <dgm:cxn modelId="{F2C23C9D-509A-4CB3-B286-0E5810A61C75}" type="presParOf" srcId="{C6EBE403-1AD2-41D4-8E21-86CF39A81E4A}" destId="{0961C5D0-A36D-4948-9455-5DC4390CC2F3}" srcOrd="0" destOrd="0" presId="urn:microsoft.com/office/officeart/2005/8/layout/orgChart1"/>
    <dgm:cxn modelId="{8A58E3AC-D4E2-4633-A686-B16C28D5F6DB}" type="presParOf" srcId="{0961C5D0-A36D-4948-9455-5DC4390CC2F3}" destId="{1A41FFFD-66D2-471B-9634-7D2BFB69A64A}" srcOrd="0" destOrd="0" presId="urn:microsoft.com/office/officeart/2005/8/layout/orgChart1"/>
    <dgm:cxn modelId="{9D4555E4-B60E-4A76-9BB9-2D7D6632C3FD}" type="presParOf" srcId="{0961C5D0-A36D-4948-9455-5DC4390CC2F3}" destId="{8ABF8471-FF3C-4ACB-B386-1AF61FF2AF2C}" srcOrd="1" destOrd="0" presId="urn:microsoft.com/office/officeart/2005/8/layout/orgChart1"/>
    <dgm:cxn modelId="{F32E688D-6B79-4A37-85E3-B2B220424C27}" type="presParOf" srcId="{C6EBE403-1AD2-41D4-8E21-86CF39A81E4A}" destId="{AB4C30F0-4CD2-4A20-BB13-B8EB8770E306}" srcOrd="1" destOrd="0" presId="urn:microsoft.com/office/officeart/2005/8/layout/orgChart1"/>
    <dgm:cxn modelId="{8BCBC381-9FE8-4C4B-8EF2-86072590D43C}" type="presParOf" srcId="{C6EBE403-1AD2-41D4-8E21-86CF39A81E4A}" destId="{C9FD070E-C45E-41E9-9AA4-3638369E16B8}" srcOrd="2" destOrd="0" presId="urn:microsoft.com/office/officeart/2005/8/layout/orgChart1"/>
    <dgm:cxn modelId="{68BE3DC4-4C1F-4DD5-B98B-11A65A7F926C}" type="presParOf" srcId="{4BEA0B14-91DD-4BB2-86AA-B5DE6BC3E708}" destId="{9B19E62F-11BB-4080-9AF7-CE3724FC08F9}" srcOrd="6" destOrd="0" presId="urn:microsoft.com/office/officeart/2005/8/layout/orgChart1"/>
    <dgm:cxn modelId="{3B537AA5-07AE-4662-80DD-C19DA88451B4}" type="presParOf" srcId="{4BEA0B14-91DD-4BB2-86AA-B5DE6BC3E708}" destId="{67951E58-9797-4BCD-B74E-853F4435CA12}" srcOrd="7" destOrd="0" presId="urn:microsoft.com/office/officeart/2005/8/layout/orgChart1"/>
    <dgm:cxn modelId="{830E0452-23EB-4E41-A7B2-F80856C5C582}" type="presParOf" srcId="{67951E58-9797-4BCD-B74E-853F4435CA12}" destId="{9F05E43F-688B-46D4-BE50-318EE16F7675}" srcOrd="0" destOrd="0" presId="urn:microsoft.com/office/officeart/2005/8/layout/orgChart1"/>
    <dgm:cxn modelId="{3B5CCE90-CB78-4A8F-BAC2-AACEDFEF6DF2}" type="presParOf" srcId="{9F05E43F-688B-46D4-BE50-318EE16F7675}" destId="{6F14E86B-A819-4455-B640-6D0EABD52515}" srcOrd="0" destOrd="0" presId="urn:microsoft.com/office/officeart/2005/8/layout/orgChart1"/>
    <dgm:cxn modelId="{BA95E3FF-84FF-4178-871E-9E20117C6AD5}" type="presParOf" srcId="{9F05E43F-688B-46D4-BE50-318EE16F7675}" destId="{791CB03B-E008-4D55-BA52-4A55EB8DFD53}" srcOrd="1" destOrd="0" presId="urn:microsoft.com/office/officeart/2005/8/layout/orgChart1"/>
    <dgm:cxn modelId="{2DFA0CB9-1F32-4ADB-8E47-331FCB1464CA}" type="presParOf" srcId="{67951E58-9797-4BCD-B74E-853F4435CA12}" destId="{691AC983-42D2-4A5B-8D4A-A7502EC9CAB4}" srcOrd="1" destOrd="0" presId="urn:microsoft.com/office/officeart/2005/8/layout/orgChart1"/>
    <dgm:cxn modelId="{657754C6-E3F6-437B-8A45-4EEF61D3D65C}" type="presParOf" srcId="{67951E58-9797-4BCD-B74E-853F4435CA12}" destId="{AE6A23FB-1F98-4C8B-94DE-8346E6320B14}" srcOrd="2" destOrd="0" presId="urn:microsoft.com/office/officeart/2005/8/layout/orgChart1"/>
    <dgm:cxn modelId="{E1DDA2B8-7AA3-4553-9355-42FABAE6A9D3}" type="presParOf" srcId="{4BEA0B14-91DD-4BB2-86AA-B5DE6BC3E708}" destId="{80EA320A-1C99-4EA1-BC59-2B63DC7B8CDF}" srcOrd="8" destOrd="0" presId="urn:microsoft.com/office/officeart/2005/8/layout/orgChart1"/>
    <dgm:cxn modelId="{9F7F822F-BA25-48D1-BF2C-E199DF40209A}" type="presParOf" srcId="{4BEA0B14-91DD-4BB2-86AA-B5DE6BC3E708}" destId="{7BCAF921-4BC2-478D-A1AD-6537A93044EE}" srcOrd="9" destOrd="0" presId="urn:microsoft.com/office/officeart/2005/8/layout/orgChart1"/>
    <dgm:cxn modelId="{401B2A20-FF05-4CDE-AF05-2B43D2FD1D67}" type="presParOf" srcId="{7BCAF921-4BC2-478D-A1AD-6537A93044EE}" destId="{95683440-5826-490F-A3F6-B0777CE4BA57}" srcOrd="0" destOrd="0" presId="urn:microsoft.com/office/officeart/2005/8/layout/orgChart1"/>
    <dgm:cxn modelId="{7AAFE892-9194-48E1-8057-07646DAB54BE}" type="presParOf" srcId="{95683440-5826-490F-A3F6-B0777CE4BA57}" destId="{4280A1EC-A59D-4BB5-8B6D-22845442FCB2}" srcOrd="0" destOrd="0" presId="urn:microsoft.com/office/officeart/2005/8/layout/orgChart1"/>
    <dgm:cxn modelId="{EFB0B199-A7D9-4F88-91F8-E93D193812E4}" type="presParOf" srcId="{95683440-5826-490F-A3F6-B0777CE4BA57}" destId="{14837937-3B8E-44FE-A216-ED2A93786C42}" srcOrd="1" destOrd="0" presId="urn:microsoft.com/office/officeart/2005/8/layout/orgChart1"/>
    <dgm:cxn modelId="{8AD88CD2-F0C1-43C7-8380-D93DA305E50C}" type="presParOf" srcId="{7BCAF921-4BC2-478D-A1AD-6537A93044EE}" destId="{B22FDF37-21EF-43B3-8774-D451A077920E}" srcOrd="1" destOrd="0" presId="urn:microsoft.com/office/officeart/2005/8/layout/orgChart1"/>
    <dgm:cxn modelId="{89E82AD5-5E45-47C0-ABD9-394052442F5C}" type="presParOf" srcId="{7BCAF921-4BC2-478D-A1AD-6537A93044EE}" destId="{3A6E987A-4F75-492D-8C3C-ECBFFE6700B7}" srcOrd="2" destOrd="0" presId="urn:microsoft.com/office/officeart/2005/8/layout/orgChart1"/>
    <dgm:cxn modelId="{B1BC5A41-21C1-4A3F-80EB-C396A4A6B767}" type="presParOf" srcId="{E883DEFE-7579-4AB6-AFBA-FF0AF2BCB058}" destId="{F3F09DCE-7D9E-4B7C-AC5A-DAC05C1A6AD5}" srcOrd="2" destOrd="0" presId="urn:microsoft.com/office/officeart/2005/8/layout/orgChart1"/>
    <dgm:cxn modelId="{9429166F-1CF8-4D67-BB66-30403888CACA}" type="presParOf" srcId="{2373D284-4B03-4EEF-8FE4-2D3979E4B7DB}" destId="{5E1C3DD1-8455-4ECA-B4C0-F0F42E1EA1BD}" srcOrd="2" destOrd="0" presId="urn:microsoft.com/office/officeart/2005/8/layout/orgChart1"/>
    <dgm:cxn modelId="{A5DE6762-5910-4425-B31E-E666540B146A}" type="presParOf" srcId="{2373D284-4B03-4EEF-8FE4-2D3979E4B7DB}" destId="{E1AD66CE-4A18-490E-8ED0-A5FEBD574643}" srcOrd="3" destOrd="0" presId="urn:microsoft.com/office/officeart/2005/8/layout/orgChart1"/>
    <dgm:cxn modelId="{4D846659-CA8E-4E02-BFA5-57B485599DA7}" type="presParOf" srcId="{E1AD66CE-4A18-490E-8ED0-A5FEBD574643}" destId="{AA0B678E-0383-446E-903B-87E1DBC4B976}" srcOrd="0" destOrd="0" presId="urn:microsoft.com/office/officeart/2005/8/layout/orgChart1"/>
    <dgm:cxn modelId="{8DBE2683-DF7F-41C6-B214-13ED557C9597}" type="presParOf" srcId="{AA0B678E-0383-446E-903B-87E1DBC4B976}" destId="{647800BA-DDE2-493C-BDDC-E86279EF5F2C}" srcOrd="0" destOrd="0" presId="urn:microsoft.com/office/officeart/2005/8/layout/orgChart1"/>
    <dgm:cxn modelId="{C497D7A2-639C-49BF-AEFF-442CD837A45D}" type="presParOf" srcId="{AA0B678E-0383-446E-903B-87E1DBC4B976}" destId="{58C02AEF-C2E9-4FF2-9224-A22CB8D157F5}" srcOrd="1" destOrd="0" presId="urn:microsoft.com/office/officeart/2005/8/layout/orgChart1"/>
    <dgm:cxn modelId="{84518E30-1175-4F98-A89A-2485B95B6875}" type="presParOf" srcId="{E1AD66CE-4A18-490E-8ED0-A5FEBD574643}" destId="{011633EB-8895-4B4F-89EB-268473BADCD0}" srcOrd="1" destOrd="0" presId="urn:microsoft.com/office/officeart/2005/8/layout/orgChart1"/>
    <dgm:cxn modelId="{E07BAB04-7074-46CF-8451-47496DF067B3}" type="presParOf" srcId="{011633EB-8895-4B4F-89EB-268473BADCD0}" destId="{17370598-D2F3-44E0-970D-BF7CCA236FED}" srcOrd="0" destOrd="0" presId="urn:microsoft.com/office/officeart/2005/8/layout/orgChart1"/>
    <dgm:cxn modelId="{53A01156-2B38-403C-8764-E32D51DE9CA9}" type="presParOf" srcId="{011633EB-8895-4B4F-89EB-268473BADCD0}" destId="{48FCA975-98D8-4AC1-B5AE-D6D379A4A6C8}" srcOrd="1" destOrd="0" presId="urn:microsoft.com/office/officeart/2005/8/layout/orgChart1"/>
    <dgm:cxn modelId="{A15E7710-2CAE-41B1-9B7D-4E2EB463247A}" type="presParOf" srcId="{48FCA975-98D8-4AC1-B5AE-D6D379A4A6C8}" destId="{910A5FAC-22FB-4E92-8A7A-ABD0B22D67A6}" srcOrd="0" destOrd="0" presId="urn:microsoft.com/office/officeart/2005/8/layout/orgChart1"/>
    <dgm:cxn modelId="{B39010D6-4CBB-406E-BA9D-FB422630098C}" type="presParOf" srcId="{910A5FAC-22FB-4E92-8A7A-ABD0B22D67A6}" destId="{DD9DA7BC-E09E-4146-AE65-2866A394282A}" srcOrd="0" destOrd="0" presId="urn:microsoft.com/office/officeart/2005/8/layout/orgChart1"/>
    <dgm:cxn modelId="{E7770FE3-3FF1-46DB-826B-E028BE37CD55}" type="presParOf" srcId="{910A5FAC-22FB-4E92-8A7A-ABD0B22D67A6}" destId="{745736D3-4185-4083-B414-615108BD0085}" srcOrd="1" destOrd="0" presId="urn:microsoft.com/office/officeart/2005/8/layout/orgChart1"/>
    <dgm:cxn modelId="{EB63ED56-75BE-4C08-9E24-E471F0B55895}" type="presParOf" srcId="{48FCA975-98D8-4AC1-B5AE-D6D379A4A6C8}" destId="{56EEC166-E510-420A-B39E-5A9310FEA47B}" srcOrd="1" destOrd="0" presId="urn:microsoft.com/office/officeart/2005/8/layout/orgChart1"/>
    <dgm:cxn modelId="{2C7A2888-8F62-448B-A3F5-C550A7A7CAC6}" type="presParOf" srcId="{48FCA975-98D8-4AC1-B5AE-D6D379A4A6C8}" destId="{53743F9D-B7EC-4660-A7B2-BCFE6F2034DF}" srcOrd="2" destOrd="0" presId="urn:microsoft.com/office/officeart/2005/8/layout/orgChart1"/>
    <dgm:cxn modelId="{BDCCF226-8553-44A6-B833-9C8F221D91F6}" type="presParOf" srcId="{011633EB-8895-4B4F-89EB-268473BADCD0}" destId="{028B3070-7290-4D0E-BF83-D1841D49711C}" srcOrd="2" destOrd="0" presId="urn:microsoft.com/office/officeart/2005/8/layout/orgChart1"/>
    <dgm:cxn modelId="{0B1216CE-583A-4ED7-8CAA-BAD6573F0A67}" type="presParOf" srcId="{011633EB-8895-4B4F-89EB-268473BADCD0}" destId="{383368AD-FEA3-4D5F-9173-969AA1BB04D8}" srcOrd="3" destOrd="0" presId="urn:microsoft.com/office/officeart/2005/8/layout/orgChart1"/>
    <dgm:cxn modelId="{843C8930-AFFE-4091-ABC8-B62BD0538825}" type="presParOf" srcId="{383368AD-FEA3-4D5F-9173-969AA1BB04D8}" destId="{A8535D0E-D1CD-4451-BFAC-9B0C35DA2AC8}" srcOrd="0" destOrd="0" presId="urn:microsoft.com/office/officeart/2005/8/layout/orgChart1"/>
    <dgm:cxn modelId="{9A0B02D7-0279-4675-A1EE-3FA11B5AF729}" type="presParOf" srcId="{A8535D0E-D1CD-4451-BFAC-9B0C35DA2AC8}" destId="{5C89C505-4A35-4BEE-AFCD-F75CB6871D4A}" srcOrd="0" destOrd="0" presId="urn:microsoft.com/office/officeart/2005/8/layout/orgChart1"/>
    <dgm:cxn modelId="{191989EC-5023-413D-B64F-6F49BA636E6A}" type="presParOf" srcId="{A8535D0E-D1CD-4451-BFAC-9B0C35DA2AC8}" destId="{54B30BA1-DED2-4E47-81EA-E1CEAFEE9C8F}" srcOrd="1" destOrd="0" presId="urn:microsoft.com/office/officeart/2005/8/layout/orgChart1"/>
    <dgm:cxn modelId="{CA291D82-C3F1-4414-B402-9196A16617C2}" type="presParOf" srcId="{383368AD-FEA3-4D5F-9173-969AA1BB04D8}" destId="{0B08F169-96F8-4D41-AB3A-8ACA4776854C}" srcOrd="1" destOrd="0" presId="urn:microsoft.com/office/officeart/2005/8/layout/orgChart1"/>
    <dgm:cxn modelId="{CF3936C8-F9F5-43F6-953C-C6CD00C7C048}" type="presParOf" srcId="{383368AD-FEA3-4D5F-9173-969AA1BB04D8}" destId="{63C5530C-42AC-41A1-94A6-E13DD27D142F}" srcOrd="2" destOrd="0" presId="urn:microsoft.com/office/officeart/2005/8/layout/orgChart1"/>
    <dgm:cxn modelId="{9FF04924-9E81-4789-8A7C-9268D8300E9F}" type="presParOf" srcId="{011633EB-8895-4B4F-89EB-268473BADCD0}" destId="{875D5FDA-0C02-477B-9C3E-0C986822B598}" srcOrd="4" destOrd="0" presId="urn:microsoft.com/office/officeart/2005/8/layout/orgChart1"/>
    <dgm:cxn modelId="{5D208942-E32F-4D30-8B79-E3632B20FC1B}" type="presParOf" srcId="{011633EB-8895-4B4F-89EB-268473BADCD0}" destId="{B5146267-0951-48AE-869D-D8AB7D6AA914}" srcOrd="5" destOrd="0" presId="urn:microsoft.com/office/officeart/2005/8/layout/orgChart1"/>
    <dgm:cxn modelId="{747554FE-98DA-4CD4-9C2F-99A6CF1735AC}" type="presParOf" srcId="{B5146267-0951-48AE-869D-D8AB7D6AA914}" destId="{E3EAC37A-6ACF-4437-AF53-F4D270F754B7}" srcOrd="0" destOrd="0" presId="urn:microsoft.com/office/officeart/2005/8/layout/orgChart1"/>
    <dgm:cxn modelId="{9922F60D-0D46-417A-8EA5-9A35951FED3B}" type="presParOf" srcId="{E3EAC37A-6ACF-4437-AF53-F4D270F754B7}" destId="{8EF52F5E-06AD-49C3-B233-0D5662497E66}" srcOrd="0" destOrd="0" presId="urn:microsoft.com/office/officeart/2005/8/layout/orgChart1"/>
    <dgm:cxn modelId="{7257DB50-4664-47E4-BCBF-C61639B004AD}" type="presParOf" srcId="{E3EAC37A-6ACF-4437-AF53-F4D270F754B7}" destId="{8157DC1B-01D6-4C34-9DCB-B8E819463683}" srcOrd="1" destOrd="0" presId="urn:microsoft.com/office/officeart/2005/8/layout/orgChart1"/>
    <dgm:cxn modelId="{1E993C15-D8AD-4A45-A8B6-A81EA6C93186}" type="presParOf" srcId="{B5146267-0951-48AE-869D-D8AB7D6AA914}" destId="{4027C7B2-5BB8-451D-9B9D-11C87FDA2E8E}" srcOrd="1" destOrd="0" presId="urn:microsoft.com/office/officeart/2005/8/layout/orgChart1"/>
    <dgm:cxn modelId="{59BC5069-8925-41B3-92F9-6A64076DA14A}" type="presParOf" srcId="{B5146267-0951-48AE-869D-D8AB7D6AA914}" destId="{4AB158D8-6730-45AB-A111-05BAC230E634}" srcOrd="2" destOrd="0" presId="urn:microsoft.com/office/officeart/2005/8/layout/orgChart1"/>
    <dgm:cxn modelId="{19DAF0C1-E266-4BBA-A046-587821B56BB0}" type="presParOf" srcId="{E1AD66CE-4A18-490E-8ED0-A5FEBD574643}" destId="{1E7B7FF3-1BB6-41EC-BB4D-C821B359ACC9}" srcOrd="2" destOrd="0" presId="urn:microsoft.com/office/officeart/2005/8/layout/orgChart1"/>
    <dgm:cxn modelId="{5347F03A-A93F-4879-B238-251F7AEB3B95}" type="presParOf" srcId="{2373D284-4B03-4EEF-8FE4-2D3979E4B7DB}" destId="{2465862B-1718-4AA3-8E5B-5BD751AE126C}" srcOrd="4" destOrd="0" presId="urn:microsoft.com/office/officeart/2005/8/layout/orgChart1"/>
    <dgm:cxn modelId="{01BDA1DE-B242-4614-A2F3-182AB5361CCE}" type="presParOf" srcId="{2373D284-4B03-4EEF-8FE4-2D3979E4B7DB}" destId="{D4DBB8D4-8258-4CE8-AEE5-C82D0C206C70}" srcOrd="5" destOrd="0" presId="urn:microsoft.com/office/officeart/2005/8/layout/orgChart1"/>
    <dgm:cxn modelId="{1E216027-F5FA-42F9-ABE8-B25BA6700C29}" type="presParOf" srcId="{D4DBB8D4-8258-4CE8-AEE5-C82D0C206C70}" destId="{945E2C56-878E-4A30-8E05-D164A4593107}" srcOrd="0" destOrd="0" presId="urn:microsoft.com/office/officeart/2005/8/layout/orgChart1"/>
    <dgm:cxn modelId="{E27B1310-5E4C-44F7-8D8F-A58BBCA0FEB5}" type="presParOf" srcId="{945E2C56-878E-4A30-8E05-D164A4593107}" destId="{D55ACA37-6685-4085-BB0A-ACF3EA0111FC}" srcOrd="0" destOrd="0" presId="urn:microsoft.com/office/officeart/2005/8/layout/orgChart1"/>
    <dgm:cxn modelId="{92AAD315-11E5-482D-9AFF-75D48B0ACE64}" type="presParOf" srcId="{945E2C56-878E-4A30-8E05-D164A4593107}" destId="{51FB6182-3AC6-4A08-BA6D-B6047D348D0C}" srcOrd="1" destOrd="0" presId="urn:microsoft.com/office/officeart/2005/8/layout/orgChart1"/>
    <dgm:cxn modelId="{AC1494C4-8F01-45FF-B1E1-55E32A7FD47D}" type="presParOf" srcId="{D4DBB8D4-8258-4CE8-AEE5-C82D0C206C70}" destId="{FE4AC83D-F98A-4675-B1B1-4EBA17785B77}" srcOrd="1" destOrd="0" presId="urn:microsoft.com/office/officeart/2005/8/layout/orgChart1"/>
    <dgm:cxn modelId="{04639E1A-D053-463C-B54D-692C601E5A55}" type="presParOf" srcId="{D4DBB8D4-8258-4CE8-AEE5-C82D0C206C70}" destId="{13FC76C8-595C-49BF-B1AD-5CB4A4546E57}" srcOrd="2" destOrd="0" presId="urn:microsoft.com/office/officeart/2005/8/layout/orgChart1"/>
    <dgm:cxn modelId="{49A0718E-278B-4050-91A7-6F7F66D66C47}" type="presParOf" srcId="{79D323C4-3D97-41C2-ABC2-552A1A4C9DCD}" destId="{473AD7F4-EB3A-4650-B756-CDD36E25B3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0E1FE0-F9AA-4C25-806D-B627B7F591BF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ES"/>
        </a:p>
      </dgm:t>
    </dgm:pt>
    <dgm:pt modelId="{F3EBB051-2CD3-4158-8567-6E4AEBBE8819}" type="asst">
      <dgm:prSet custT="1"/>
      <dgm:spPr>
        <a:ln w="28575">
          <a:solidFill>
            <a:srgbClr val="009A44"/>
          </a:solidFill>
        </a:ln>
      </dgm:spPr>
      <dgm:t>
        <a:bodyPr/>
        <a:lstStyle/>
        <a:p>
          <a:r>
            <a:rPr lang="es-ES" sz="1400" b="1" dirty="0">
              <a:solidFill>
                <a:srgbClr val="012169"/>
              </a:solidFill>
            </a:rPr>
            <a:t>Presidencia</a:t>
          </a:r>
          <a:endParaRPr lang="es-ES" sz="1200" b="1" dirty="0">
            <a:solidFill>
              <a:srgbClr val="012169"/>
            </a:solidFill>
          </a:endParaRPr>
        </a:p>
      </dgm:t>
    </dgm:pt>
    <dgm:pt modelId="{F3A50F6C-F4B9-433F-9694-01187F169DD5}" type="sibTrans" cxnId="{98988CAA-A4A6-469B-8EF0-7F2C9AFB9547}">
      <dgm:prSet/>
      <dgm:spPr/>
      <dgm:t>
        <a:bodyPr/>
        <a:lstStyle/>
        <a:p>
          <a:endParaRPr lang="es-ES" sz="1100">
            <a:solidFill>
              <a:srgbClr val="012169"/>
            </a:solidFill>
          </a:endParaRPr>
        </a:p>
      </dgm:t>
    </dgm:pt>
    <dgm:pt modelId="{C374ED29-27F9-491D-9C1E-4D56A008187E}" type="parTrans" cxnId="{98988CAA-A4A6-469B-8EF0-7F2C9AFB9547}">
      <dgm:prSet/>
      <dgm:spPr/>
      <dgm:t>
        <a:bodyPr/>
        <a:lstStyle/>
        <a:p>
          <a:endParaRPr lang="es-ES" sz="1100">
            <a:solidFill>
              <a:srgbClr val="012169"/>
            </a:solidFill>
          </a:endParaRPr>
        </a:p>
      </dgm:t>
    </dgm:pt>
    <dgm:pt modelId="{7920AA79-632C-47D2-8072-4F66915BD748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UPVAI</a:t>
          </a:r>
        </a:p>
      </dgm:t>
    </dgm:pt>
    <dgm:pt modelId="{81FA2679-6662-4F66-8061-EBA5C1761A0A}" type="sibTrans" cxnId="{3326866B-02E0-421D-817D-ADD00100B20E}">
      <dgm:prSet/>
      <dgm:spPr/>
      <dgm:t>
        <a:bodyPr/>
        <a:lstStyle/>
        <a:p>
          <a:endParaRPr lang="es-ES" sz="1100">
            <a:solidFill>
              <a:srgbClr val="012169"/>
            </a:solidFill>
          </a:endParaRPr>
        </a:p>
      </dgm:t>
    </dgm:pt>
    <dgm:pt modelId="{2E5CCA20-51FC-42A6-9E3A-17A25A49D680}" type="parTrans" cxnId="{3326866B-02E0-421D-817D-ADD00100B20E}">
      <dgm:prSet/>
      <dgm:spPr/>
      <dgm:t>
        <a:bodyPr/>
        <a:lstStyle/>
        <a:p>
          <a:endParaRPr lang="es-ES" sz="1100">
            <a:solidFill>
              <a:srgbClr val="012169"/>
            </a:solidFill>
          </a:endParaRPr>
        </a:p>
      </dgm:t>
    </dgm:pt>
    <dgm:pt modelId="{FC0D8B5A-BFE9-4406-B23E-A8282D6105B6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</a:t>
          </a:r>
        </a:p>
        <a:p>
          <a:r>
            <a:rPr lang="es-ES" sz="1100" dirty="0">
              <a:solidFill>
                <a:srgbClr val="012169"/>
              </a:solidFill>
            </a:rPr>
            <a:t>Administración</a:t>
          </a:r>
        </a:p>
      </dgm:t>
    </dgm:pt>
    <dgm:pt modelId="{38D9345D-CEFA-454A-ABA5-CD46FA949FBC}" type="parTrans" cxnId="{49C554F9-8107-44C0-8DDE-72B4C17E4244}">
      <dgm:prSet/>
      <dgm:spPr/>
      <dgm:t>
        <a:bodyPr/>
        <a:lstStyle/>
        <a:p>
          <a:endParaRPr lang="es-ES"/>
        </a:p>
      </dgm:t>
    </dgm:pt>
    <dgm:pt modelId="{15B454AD-05BE-4D10-8610-D20D46F19458}" type="sibTrans" cxnId="{49C554F9-8107-44C0-8DDE-72B4C17E4244}">
      <dgm:prSet/>
      <dgm:spPr/>
      <dgm:t>
        <a:bodyPr/>
        <a:lstStyle/>
        <a:p>
          <a:endParaRPr lang="es-ES"/>
        </a:p>
      </dgm:t>
    </dgm:pt>
    <dgm:pt modelId="{CDE6A013-93F7-4399-ACC3-79A0CC0BED3F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DGPE</a:t>
          </a:r>
        </a:p>
        <a:p>
          <a:r>
            <a:rPr lang="es-ES" sz="1100" dirty="0">
              <a:solidFill>
                <a:srgbClr val="012169"/>
              </a:solidFill>
            </a:rPr>
            <a:t>Planeación y Evaluación</a:t>
          </a:r>
        </a:p>
      </dgm:t>
    </dgm:pt>
    <dgm:pt modelId="{FBBB450C-54B7-4ABB-990C-B6C32EB6855A}" type="parTrans" cxnId="{3D00D5B6-A846-4DE3-B16F-717F3CF123B7}">
      <dgm:prSet/>
      <dgm:spPr/>
      <dgm:t>
        <a:bodyPr/>
        <a:lstStyle/>
        <a:p>
          <a:endParaRPr lang="es-ES"/>
        </a:p>
      </dgm:t>
    </dgm:pt>
    <dgm:pt modelId="{30065320-E300-4686-AC89-59F18B1DEB59}" type="sibTrans" cxnId="{3D00D5B6-A846-4DE3-B16F-717F3CF123B7}">
      <dgm:prSet/>
      <dgm:spPr/>
      <dgm:t>
        <a:bodyPr/>
        <a:lstStyle/>
        <a:p>
          <a:endParaRPr lang="es-ES"/>
        </a:p>
      </dgm:t>
    </dgm:pt>
    <dgm:pt modelId="{BA24C5FC-ADB4-4EA2-876C-D709BDE2BAB0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DGPC</a:t>
          </a:r>
        </a:p>
        <a:p>
          <a:r>
            <a:rPr lang="es-ES" sz="1100" dirty="0">
              <a:solidFill>
                <a:srgbClr val="012169"/>
              </a:solidFill>
            </a:rPr>
            <a:t>Promoción a la Competencia</a:t>
          </a:r>
        </a:p>
      </dgm:t>
    </dgm:pt>
    <dgm:pt modelId="{E0D48720-1A67-438D-8D62-2B619B8E02C9}" type="parTrans" cxnId="{00C2FD21-EC54-47AF-8591-D88BBE33F9AB}">
      <dgm:prSet/>
      <dgm:spPr/>
      <dgm:t>
        <a:bodyPr/>
        <a:lstStyle/>
        <a:p>
          <a:endParaRPr lang="es-ES"/>
        </a:p>
      </dgm:t>
    </dgm:pt>
    <dgm:pt modelId="{1BEFDE94-06CC-4FA4-8B81-5EE577061864}" type="sibTrans" cxnId="{00C2FD21-EC54-47AF-8591-D88BBE33F9AB}">
      <dgm:prSet/>
      <dgm:spPr/>
      <dgm:t>
        <a:bodyPr/>
        <a:lstStyle/>
        <a:p>
          <a:endParaRPr lang="es-ES"/>
        </a:p>
      </dgm:t>
    </dgm:pt>
    <dgm:pt modelId="{D76717B2-488B-47D3-8D65-1BDF3DB5E0DB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DGCS</a:t>
          </a:r>
        </a:p>
        <a:p>
          <a:r>
            <a:rPr lang="es-ES" sz="1100" dirty="0">
              <a:solidFill>
                <a:srgbClr val="012169"/>
              </a:solidFill>
            </a:rPr>
            <a:t>Comunicación Social</a:t>
          </a:r>
        </a:p>
      </dgm:t>
    </dgm:pt>
    <dgm:pt modelId="{80938121-1C9A-4D56-BB7A-16DB528F048E}" type="parTrans" cxnId="{90BA2095-DB9C-4121-96C1-7892981B4E09}">
      <dgm:prSet/>
      <dgm:spPr/>
      <dgm:t>
        <a:bodyPr/>
        <a:lstStyle/>
        <a:p>
          <a:endParaRPr lang="es-ES"/>
        </a:p>
      </dgm:t>
    </dgm:pt>
    <dgm:pt modelId="{4FDA587E-D36B-4B88-ADC1-AA4DE2BCF1F6}" type="sibTrans" cxnId="{90BA2095-DB9C-4121-96C1-7892981B4E09}">
      <dgm:prSet/>
      <dgm:spPr/>
      <dgm:t>
        <a:bodyPr/>
        <a:lstStyle/>
        <a:p>
          <a:endParaRPr lang="es-ES"/>
        </a:p>
      </dgm:t>
    </dgm:pt>
    <dgm:pt modelId="{6F99FDDF-633F-4FCE-9F75-9937C4C88FF5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DGA</a:t>
          </a:r>
        </a:p>
        <a:p>
          <a:r>
            <a:rPr lang="es-ES" sz="1100" dirty="0">
              <a:solidFill>
                <a:srgbClr val="012169"/>
              </a:solidFill>
            </a:rPr>
            <a:t>Asuntos Internacionales</a:t>
          </a:r>
        </a:p>
      </dgm:t>
    </dgm:pt>
    <dgm:pt modelId="{4C8FD18A-205A-499B-9E8C-BAF3ECE1FBCC}" type="parTrans" cxnId="{CBC1B266-A8B2-4C8B-AE8E-92E72B5C7A02}">
      <dgm:prSet/>
      <dgm:spPr/>
      <dgm:t>
        <a:bodyPr/>
        <a:lstStyle/>
        <a:p>
          <a:endParaRPr lang="es-ES"/>
        </a:p>
      </dgm:t>
    </dgm:pt>
    <dgm:pt modelId="{6D296C71-7CD3-4D39-BE70-66CC76175EB5}" type="sibTrans" cxnId="{CBC1B266-A8B2-4C8B-AE8E-92E72B5C7A02}">
      <dgm:prSet/>
      <dgm:spPr/>
      <dgm:t>
        <a:bodyPr/>
        <a:lstStyle/>
        <a:p>
          <a:endParaRPr lang="es-ES"/>
        </a:p>
      </dgm:t>
    </dgm:pt>
    <dgm:pt modelId="{EBEE2188-E38D-4C48-819B-54352AA1013D}">
      <dgm:prSet custT="1"/>
      <dgm:spPr/>
      <dgm:t>
        <a:bodyPr/>
        <a:lstStyle/>
        <a:p>
          <a:r>
            <a:rPr lang="es-ES" sz="1100" dirty="0">
              <a:solidFill>
                <a:srgbClr val="012169"/>
              </a:solidFill>
            </a:rPr>
            <a:t>DGA</a:t>
          </a:r>
        </a:p>
        <a:p>
          <a:r>
            <a:rPr lang="es-ES" sz="1100" dirty="0">
              <a:solidFill>
                <a:srgbClr val="012169"/>
              </a:solidFill>
            </a:rPr>
            <a:t>Análisis Regulatorio</a:t>
          </a:r>
        </a:p>
      </dgm:t>
    </dgm:pt>
    <dgm:pt modelId="{0DD34C29-1280-464A-8BFF-FE0C1272D695}" type="parTrans" cxnId="{4102689C-CA7E-44D3-B9DC-01DD2C1E47A8}">
      <dgm:prSet/>
      <dgm:spPr/>
      <dgm:t>
        <a:bodyPr/>
        <a:lstStyle/>
        <a:p>
          <a:endParaRPr lang="es-ES"/>
        </a:p>
      </dgm:t>
    </dgm:pt>
    <dgm:pt modelId="{A1BE4A28-B5FF-4F94-A46C-94B642BCFF55}" type="sibTrans" cxnId="{4102689C-CA7E-44D3-B9DC-01DD2C1E47A8}">
      <dgm:prSet/>
      <dgm:spPr/>
      <dgm:t>
        <a:bodyPr/>
        <a:lstStyle/>
        <a:p>
          <a:endParaRPr lang="es-ES"/>
        </a:p>
      </dgm:t>
    </dgm:pt>
    <dgm:pt modelId="{BC98CFA8-02DD-4057-BC31-547D990FFAAF}" type="pres">
      <dgm:prSet presAssocID="{D60E1FE0-F9AA-4C25-806D-B627B7F591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055746-083D-4312-811E-E2803981C633}" type="pres">
      <dgm:prSet presAssocID="{F3EBB051-2CD3-4158-8567-6E4AEBBE8819}" presName="hierRoot1" presStyleCnt="0">
        <dgm:presLayoutVars>
          <dgm:hierBranch val="init"/>
        </dgm:presLayoutVars>
      </dgm:prSet>
      <dgm:spPr/>
    </dgm:pt>
    <dgm:pt modelId="{4D971E62-017B-4F5A-8562-4CA5BB611970}" type="pres">
      <dgm:prSet presAssocID="{F3EBB051-2CD3-4158-8567-6E4AEBBE8819}" presName="rootComposite1" presStyleCnt="0"/>
      <dgm:spPr/>
    </dgm:pt>
    <dgm:pt modelId="{6AC1E6C6-D5E8-4C95-8DEB-6081FC56FAFF}" type="pres">
      <dgm:prSet presAssocID="{F3EBB051-2CD3-4158-8567-6E4AEBBE8819}" presName="rootText1" presStyleLbl="node0" presStyleIdx="0" presStyleCnt="1" custLinFactNeighborY="0">
        <dgm:presLayoutVars>
          <dgm:chPref val="3"/>
        </dgm:presLayoutVars>
      </dgm:prSet>
      <dgm:spPr/>
    </dgm:pt>
    <dgm:pt modelId="{CDEFA13D-48DD-4104-878B-873D88B1E03D}" type="pres">
      <dgm:prSet presAssocID="{F3EBB051-2CD3-4158-8567-6E4AEBBE8819}" presName="rootConnector1" presStyleLbl="asst0" presStyleIdx="0" presStyleCnt="0"/>
      <dgm:spPr/>
    </dgm:pt>
    <dgm:pt modelId="{779DDBA3-5FB8-47BD-85FE-F3A1EAC9632F}" type="pres">
      <dgm:prSet presAssocID="{F3EBB051-2CD3-4158-8567-6E4AEBBE8819}" presName="hierChild2" presStyleCnt="0"/>
      <dgm:spPr/>
    </dgm:pt>
    <dgm:pt modelId="{D1D3922E-D9EF-49C2-83A1-9B9D01F07489}" type="pres">
      <dgm:prSet presAssocID="{2E5CCA20-51FC-42A6-9E3A-17A25A49D680}" presName="Name37" presStyleLbl="parChTrans1D2" presStyleIdx="0" presStyleCnt="2"/>
      <dgm:spPr/>
    </dgm:pt>
    <dgm:pt modelId="{27216868-6089-4C14-8729-EFC53650CDFE}" type="pres">
      <dgm:prSet presAssocID="{7920AA79-632C-47D2-8072-4F66915BD748}" presName="hierRoot2" presStyleCnt="0">
        <dgm:presLayoutVars>
          <dgm:hierBranch val="init"/>
        </dgm:presLayoutVars>
      </dgm:prSet>
      <dgm:spPr/>
    </dgm:pt>
    <dgm:pt modelId="{D46E69F0-A51A-41A7-80FA-4821B1EE0BB2}" type="pres">
      <dgm:prSet presAssocID="{7920AA79-632C-47D2-8072-4F66915BD748}" presName="rootComposite" presStyleCnt="0"/>
      <dgm:spPr/>
    </dgm:pt>
    <dgm:pt modelId="{06CFDFA3-81A3-4131-93D0-AFD793736344}" type="pres">
      <dgm:prSet presAssocID="{7920AA79-632C-47D2-8072-4F66915BD748}" presName="rootText" presStyleLbl="node2" presStyleIdx="0" presStyleCnt="2">
        <dgm:presLayoutVars>
          <dgm:chPref val="3"/>
        </dgm:presLayoutVars>
      </dgm:prSet>
      <dgm:spPr/>
    </dgm:pt>
    <dgm:pt modelId="{6C716644-ED2B-4BB5-A389-A6D1A488EF88}" type="pres">
      <dgm:prSet presAssocID="{7920AA79-632C-47D2-8072-4F66915BD748}" presName="rootConnector" presStyleLbl="node2" presStyleIdx="0" presStyleCnt="2"/>
      <dgm:spPr/>
    </dgm:pt>
    <dgm:pt modelId="{E9EF020E-3EC2-4855-8998-0A9FB069BCC1}" type="pres">
      <dgm:prSet presAssocID="{7920AA79-632C-47D2-8072-4F66915BD748}" presName="hierChild4" presStyleCnt="0"/>
      <dgm:spPr/>
    </dgm:pt>
    <dgm:pt modelId="{E30FBCA9-1F9E-413F-8A27-98772AA12971}" type="pres">
      <dgm:prSet presAssocID="{FBBB450C-54B7-4ABB-990C-B6C32EB6855A}" presName="Name37" presStyleLbl="parChTrans1D3" presStyleIdx="0" presStyleCnt="5"/>
      <dgm:spPr/>
    </dgm:pt>
    <dgm:pt modelId="{B1647936-1383-4423-BC1B-C689E88C2FA9}" type="pres">
      <dgm:prSet presAssocID="{CDE6A013-93F7-4399-ACC3-79A0CC0BED3F}" presName="hierRoot2" presStyleCnt="0">
        <dgm:presLayoutVars>
          <dgm:hierBranch val="init"/>
        </dgm:presLayoutVars>
      </dgm:prSet>
      <dgm:spPr/>
    </dgm:pt>
    <dgm:pt modelId="{7C081500-189F-418D-A2E7-4D1F2A01650C}" type="pres">
      <dgm:prSet presAssocID="{CDE6A013-93F7-4399-ACC3-79A0CC0BED3F}" presName="rootComposite" presStyleCnt="0"/>
      <dgm:spPr/>
    </dgm:pt>
    <dgm:pt modelId="{6D914DA9-21D1-4E4A-B4AF-0E75F2904797}" type="pres">
      <dgm:prSet presAssocID="{CDE6A013-93F7-4399-ACC3-79A0CC0BED3F}" presName="rootText" presStyleLbl="node3" presStyleIdx="0" presStyleCnt="5" custScaleX="159013" custScaleY="86416">
        <dgm:presLayoutVars>
          <dgm:chPref val="3"/>
        </dgm:presLayoutVars>
      </dgm:prSet>
      <dgm:spPr/>
    </dgm:pt>
    <dgm:pt modelId="{2E084428-E2E4-4637-B872-E3D3ADB944A3}" type="pres">
      <dgm:prSet presAssocID="{CDE6A013-93F7-4399-ACC3-79A0CC0BED3F}" presName="rootConnector" presStyleLbl="node3" presStyleIdx="0" presStyleCnt="5"/>
      <dgm:spPr/>
    </dgm:pt>
    <dgm:pt modelId="{2FD90ADC-5B19-41EE-BF17-786FD29C5F47}" type="pres">
      <dgm:prSet presAssocID="{CDE6A013-93F7-4399-ACC3-79A0CC0BED3F}" presName="hierChild4" presStyleCnt="0"/>
      <dgm:spPr/>
    </dgm:pt>
    <dgm:pt modelId="{B59F1773-920C-448A-8841-314F72A760C1}" type="pres">
      <dgm:prSet presAssocID="{CDE6A013-93F7-4399-ACC3-79A0CC0BED3F}" presName="hierChild5" presStyleCnt="0"/>
      <dgm:spPr/>
    </dgm:pt>
    <dgm:pt modelId="{92B4D620-EA6B-46BB-A78E-D75815DFB8FB}" type="pres">
      <dgm:prSet presAssocID="{E0D48720-1A67-438D-8D62-2B619B8E02C9}" presName="Name37" presStyleLbl="parChTrans1D3" presStyleIdx="1" presStyleCnt="5"/>
      <dgm:spPr/>
    </dgm:pt>
    <dgm:pt modelId="{84F47985-176B-4A83-8882-1A83AAE913B0}" type="pres">
      <dgm:prSet presAssocID="{BA24C5FC-ADB4-4EA2-876C-D709BDE2BAB0}" presName="hierRoot2" presStyleCnt="0">
        <dgm:presLayoutVars>
          <dgm:hierBranch val="init"/>
        </dgm:presLayoutVars>
      </dgm:prSet>
      <dgm:spPr/>
    </dgm:pt>
    <dgm:pt modelId="{0C686872-C9FD-4AD4-AB05-4131C261A85F}" type="pres">
      <dgm:prSet presAssocID="{BA24C5FC-ADB4-4EA2-876C-D709BDE2BAB0}" presName="rootComposite" presStyleCnt="0"/>
      <dgm:spPr/>
    </dgm:pt>
    <dgm:pt modelId="{D380181A-BAE3-43DD-9F2D-AAD813D2A05C}" type="pres">
      <dgm:prSet presAssocID="{BA24C5FC-ADB4-4EA2-876C-D709BDE2BAB0}" presName="rootText" presStyleLbl="node3" presStyleIdx="1" presStyleCnt="5" custScaleX="159013" custScaleY="86416">
        <dgm:presLayoutVars>
          <dgm:chPref val="3"/>
        </dgm:presLayoutVars>
      </dgm:prSet>
      <dgm:spPr/>
    </dgm:pt>
    <dgm:pt modelId="{19E8C891-FE64-4F5B-B790-3770A1CE7D7D}" type="pres">
      <dgm:prSet presAssocID="{BA24C5FC-ADB4-4EA2-876C-D709BDE2BAB0}" presName="rootConnector" presStyleLbl="node3" presStyleIdx="1" presStyleCnt="5"/>
      <dgm:spPr/>
    </dgm:pt>
    <dgm:pt modelId="{FB059A8A-DDE9-45DE-9173-E2EBC84AF8D9}" type="pres">
      <dgm:prSet presAssocID="{BA24C5FC-ADB4-4EA2-876C-D709BDE2BAB0}" presName="hierChild4" presStyleCnt="0"/>
      <dgm:spPr/>
    </dgm:pt>
    <dgm:pt modelId="{05EB0AA6-3073-434B-867A-33AE31A38D84}" type="pres">
      <dgm:prSet presAssocID="{BA24C5FC-ADB4-4EA2-876C-D709BDE2BAB0}" presName="hierChild5" presStyleCnt="0"/>
      <dgm:spPr/>
    </dgm:pt>
    <dgm:pt modelId="{82C94164-BBA4-4186-84BE-46F9AC137F26}" type="pres">
      <dgm:prSet presAssocID="{80938121-1C9A-4D56-BB7A-16DB528F048E}" presName="Name37" presStyleLbl="parChTrans1D3" presStyleIdx="2" presStyleCnt="5"/>
      <dgm:spPr/>
    </dgm:pt>
    <dgm:pt modelId="{13565540-0A94-4152-BB3E-D67910C90DBB}" type="pres">
      <dgm:prSet presAssocID="{D76717B2-488B-47D3-8D65-1BDF3DB5E0DB}" presName="hierRoot2" presStyleCnt="0">
        <dgm:presLayoutVars>
          <dgm:hierBranch val="init"/>
        </dgm:presLayoutVars>
      </dgm:prSet>
      <dgm:spPr/>
    </dgm:pt>
    <dgm:pt modelId="{B535D7F4-DA73-4BFE-973C-49C0D2DE9AC0}" type="pres">
      <dgm:prSet presAssocID="{D76717B2-488B-47D3-8D65-1BDF3DB5E0DB}" presName="rootComposite" presStyleCnt="0"/>
      <dgm:spPr/>
    </dgm:pt>
    <dgm:pt modelId="{79BD1091-7D7D-4CB0-BACF-EB104659DB6F}" type="pres">
      <dgm:prSet presAssocID="{D76717B2-488B-47D3-8D65-1BDF3DB5E0DB}" presName="rootText" presStyleLbl="node3" presStyleIdx="2" presStyleCnt="5" custScaleX="159013" custScaleY="86416">
        <dgm:presLayoutVars>
          <dgm:chPref val="3"/>
        </dgm:presLayoutVars>
      </dgm:prSet>
      <dgm:spPr/>
    </dgm:pt>
    <dgm:pt modelId="{E9F0DF5C-DB1A-40EA-8457-47DBE3DD74CE}" type="pres">
      <dgm:prSet presAssocID="{D76717B2-488B-47D3-8D65-1BDF3DB5E0DB}" presName="rootConnector" presStyleLbl="node3" presStyleIdx="2" presStyleCnt="5"/>
      <dgm:spPr/>
    </dgm:pt>
    <dgm:pt modelId="{97C2B4BE-ADAE-4468-B1EE-4EF27D03FB3C}" type="pres">
      <dgm:prSet presAssocID="{D76717B2-488B-47D3-8D65-1BDF3DB5E0DB}" presName="hierChild4" presStyleCnt="0"/>
      <dgm:spPr/>
    </dgm:pt>
    <dgm:pt modelId="{82469F17-3B01-469C-B4CA-82C54F5BCCD8}" type="pres">
      <dgm:prSet presAssocID="{D76717B2-488B-47D3-8D65-1BDF3DB5E0DB}" presName="hierChild5" presStyleCnt="0"/>
      <dgm:spPr/>
    </dgm:pt>
    <dgm:pt modelId="{BF301167-B97D-4E44-954C-591CA2A2CC60}" type="pres">
      <dgm:prSet presAssocID="{4C8FD18A-205A-499B-9E8C-BAF3ECE1FBCC}" presName="Name37" presStyleLbl="parChTrans1D3" presStyleIdx="3" presStyleCnt="5"/>
      <dgm:spPr/>
    </dgm:pt>
    <dgm:pt modelId="{70DC3A37-16A8-4F14-8E58-6C85046719B5}" type="pres">
      <dgm:prSet presAssocID="{6F99FDDF-633F-4FCE-9F75-9937C4C88FF5}" presName="hierRoot2" presStyleCnt="0">
        <dgm:presLayoutVars>
          <dgm:hierBranch val="init"/>
        </dgm:presLayoutVars>
      </dgm:prSet>
      <dgm:spPr/>
    </dgm:pt>
    <dgm:pt modelId="{EB7CDC13-4F3F-4F2B-B138-D6D3641DB325}" type="pres">
      <dgm:prSet presAssocID="{6F99FDDF-633F-4FCE-9F75-9937C4C88FF5}" presName="rootComposite" presStyleCnt="0"/>
      <dgm:spPr/>
    </dgm:pt>
    <dgm:pt modelId="{A2BE1EE9-4EB1-491C-826A-6C6C8922D12D}" type="pres">
      <dgm:prSet presAssocID="{6F99FDDF-633F-4FCE-9F75-9937C4C88FF5}" presName="rootText" presStyleLbl="node3" presStyleIdx="3" presStyleCnt="5" custScaleX="159013" custScaleY="86416">
        <dgm:presLayoutVars>
          <dgm:chPref val="3"/>
        </dgm:presLayoutVars>
      </dgm:prSet>
      <dgm:spPr/>
    </dgm:pt>
    <dgm:pt modelId="{3AC162E8-5CF5-4E3E-BA95-A80D8B06C639}" type="pres">
      <dgm:prSet presAssocID="{6F99FDDF-633F-4FCE-9F75-9937C4C88FF5}" presName="rootConnector" presStyleLbl="node3" presStyleIdx="3" presStyleCnt="5"/>
      <dgm:spPr/>
    </dgm:pt>
    <dgm:pt modelId="{FD37B667-FDDA-47A1-8578-8FAD05832BD0}" type="pres">
      <dgm:prSet presAssocID="{6F99FDDF-633F-4FCE-9F75-9937C4C88FF5}" presName="hierChild4" presStyleCnt="0"/>
      <dgm:spPr/>
    </dgm:pt>
    <dgm:pt modelId="{350F7F9F-5547-4E49-9838-0EEAA0059AB3}" type="pres">
      <dgm:prSet presAssocID="{6F99FDDF-633F-4FCE-9F75-9937C4C88FF5}" presName="hierChild5" presStyleCnt="0"/>
      <dgm:spPr/>
    </dgm:pt>
    <dgm:pt modelId="{6004C5D2-A76D-4AFF-B07B-E7EA97DB68E7}" type="pres">
      <dgm:prSet presAssocID="{0DD34C29-1280-464A-8BFF-FE0C1272D695}" presName="Name37" presStyleLbl="parChTrans1D3" presStyleIdx="4" presStyleCnt="5"/>
      <dgm:spPr/>
    </dgm:pt>
    <dgm:pt modelId="{9CC50303-54B8-49A7-824B-4773C5B4B603}" type="pres">
      <dgm:prSet presAssocID="{EBEE2188-E38D-4C48-819B-54352AA1013D}" presName="hierRoot2" presStyleCnt="0">
        <dgm:presLayoutVars>
          <dgm:hierBranch val="init"/>
        </dgm:presLayoutVars>
      </dgm:prSet>
      <dgm:spPr/>
    </dgm:pt>
    <dgm:pt modelId="{A6334CC3-CAF7-4CB6-88FC-CA7CB83835AC}" type="pres">
      <dgm:prSet presAssocID="{EBEE2188-E38D-4C48-819B-54352AA1013D}" presName="rootComposite" presStyleCnt="0"/>
      <dgm:spPr/>
    </dgm:pt>
    <dgm:pt modelId="{CA6CD2DD-63A6-4B4E-B3E1-909830466CA2}" type="pres">
      <dgm:prSet presAssocID="{EBEE2188-E38D-4C48-819B-54352AA1013D}" presName="rootText" presStyleLbl="node3" presStyleIdx="4" presStyleCnt="5" custScaleX="159013" custScaleY="86416">
        <dgm:presLayoutVars>
          <dgm:chPref val="3"/>
        </dgm:presLayoutVars>
      </dgm:prSet>
      <dgm:spPr/>
    </dgm:pt>
    <dgm:pt modelId="{2D7DFA5E-CDFF-47A9-8210-80A9EBB03DC1}" type="pres">
      <dgm:prSet presAssocID="{EBEE2188-E38D-4C48-819B-54352AA1013D}" presName="rootConnector" presStyleLbl="node3" presStyleIdx="4" presStyleCnt="5"/>
      <dgm:spPr/>
    </dgm:pt>
    <dgm:pt modelId="{0AA04440-D01F-4DF1-86E5-E0F859D86413}" type="pres">
      <dgm:prSet presAssocID="{EBEE2188-E38D-4C48-819B-54352AA1013D}" presName="hierChild4" presStyleCnt="0"/>
      <dgm:spPr/>
    </dgm:pt>
    <dgm:pt modelId="{53492341-9BDD-4AD8-96D2-D2EAA1BE8B2C}" type="pres">
      <dgm:prSet presAssocID="{EBEE2188-E38D-4C48-819B-54352AA1013D}" presName="hierChild5" presStyleCnt="0"/>
      <dgm:spPr/>
    </dgm:pt>
    <dgm:pt modelId="{A4560AE2-03B3-4831-B85B-7EB86241BA52}" type="pres">
      <dgm:prSet presAssocID="{7920AA79-632C-47D2-8072-4F66915BD748}" presName="hierChild5" presStyleCnt="0"/>
      <dgm:spPr/>
    </dgm:pt>
    <dgm:pt modelId="{CF06129C-A05D-4CA7-819B-F74D6B0476F3}" type="pres">
      <dgm:prSet presAssocID="{38D9345D-CEFA-454A-ABA5-CD46FA949FBC}" presName="Name37" presStyleLbl="parChTrans1D2" presStyleIdx="1" presStyleCnt="2"/>
      <dgm:spPr/>
    </dgm:pt>
    <dgm:pt modelId="{E277F2DD-57E0-4AAD-A300-9A5DA05521B6}" type="pres">
      <dgm:prSet presAssocID="{FC0D8B5A-BFE9-4406-B23E-A8282D6105B6}" presName="hierRoot2" presStyleCnt="0">
        <dgm:presLayoutVars>
          <dgm:hierBranch val="init"/>
        </dgm:presLayoutVars>
      </dgm:prSet>
      <dgm:spPr/>
    </dgm:pt>
    <dgm:pt modelId="{3DEA11FB-D169-422B-A3A6-7B6850746028}" type="pres">
      <dgm:prSet presAssocID="{FC0D8B5A-BFE9-4406-B23E-A8282D6105B6}" presName="rootComposite" presStyleCnt="0"/>
      <dgm:spPr/>
    </dgm:pt>
    <dgm:pt modelId="{722B56A5-C610-415C-93E2-6CA1BC6F8601}" type="pres">
      <dgm:prSet presAssocID="{FC0D8B5A-BFE9-4406-B23E-A8282D6105B6}" presName="rootText" presStyleLbl="node2" presStyleIdx="1" presStyleCnt="2">
        <dgm:presLayoutVars>
          <dgm:chPref val="3"/>
        </dgm:presLayoutVars>
      </dgm:prSet>
      <dgm:spPr/>
    </dgm:pt>
    <dgm:pt modelId="{D1B529C0-9145-4BDF-8031-283478881E80}" type="pres">
      <dgm:prSet presAssocID="{FC0D8B5A-BFE9-4406-B23E-A8282D6105B6}" presName="rootConnector" presStyleLbl="node2" presStyleIdx="1" presStyleCnt="2"/>
      <dgm:spPr/>
    </dgm:pt>
    <dgm:pt modelId="{0AF7DA5F-2368-4DD2-872D-4E6C53B6A323}" type="pres">
      <dgm:prSet presAssocID="{FC0D8B5A-BFE9-4406-B23E-A8282D6105B6}" presName="hierChild4" presStyleCnt="0"/>
      <dgm:spPr/>
    </dgm:pt>
    <dgm:pt modelId="{47396E14-62A6-404D-BF8E-37489829212F}" type="pres">
      <dgm:prSet presAssocID="{FC0D8B5A-BFE9-4406-B23E-A8282D6105B6}" presName="hierChild5" presStyleCnt="0"/>
      <dgm:spPr/>
    </dgm:pt>
    <dgm:pt modelId="{CFDBF258-4B24-46F4-8F17-4DF526739784}" type="pres">
      <dgm:prSet presAssocID="{F3EBB051-2CD3-4158-8567-6E4AEBBE8819}" presName="hierChild3" presStyleCnt="0"/>
      <dgm:spPr/>
    </dgm:pt>
  </dgm:ptLst>
  <dgm:cxnLst>
    <dgm:cxn modelId="{53763800-E058-43BF-8367-8BC4560BBA9B}" type="presOf" srcId="{D76717B2-488B-47D3-8D65-1BDF3DB5E0DB}" destId="{79BD1091-7D7D-4CB0-BACF-EB104659DB6F}" srcOrd="0" destOrd="0" presId="urn:microsoft.com/office/officeart/2005/8/layout/orgChart1"/>
    <dgm:cxn modelId="{30EEB601-FDA8-45E5-9929-3B265D59A11F}" type="presOf" srcId="{38D9345D-CEFA-454A-ABA5-CD46FA949FBC}" destId="{CF06129C-A05D-4CA7-819B-F74D6B0476F3}" srcOrd="0" destOrd="0" presId="urn:microsoft.com/office/officeart/2005/8/layout/orgChart1"/>
    <dgm:cxn modelId="{2F3A640D-A011-46FD-84A0-ED276CFD0D0A}" type="presOf" srcId="{80938121-1C9A-4D56-BB7A-16DB528F048E}" destId="{82C94164-BBA4-4186-84BE-46F9AC137F26}" srcOrd="0" destOrd="0" presId="urn:microsoft.com/office/officeart/2005/8/layout/orgChart1"/>
    <dgm:cxn modelId="{C4D1980E-E03D-469A-BC5E-2F84CAEC0427}" type="presOf" srcId="{7920AA79-632C-47D2-8072-4F66915BD748}" destId="{6C716644-ED2B-4BB5-A389-A6D1A488EF88}" srcOrd="1" destOrd="0" presId="urn:microsoft.com/office/officeart/2005/8/layout/orgChart1"/>
    <dgm:cxn modelId="{7CF1B911-463D-4C5F-A3DA-D16855D6A38A}" type="presOf" srcId="{BA24C5FC-ADB4-4EA2-876C-D709BDE2BAB0}" destId="{19E8C891-FE64-4F5B-B790-3770A1CE7D7D}" srcOrd="1" destOrd="0" presId="urn:microsoft.com/office/officeart/2005/8/layout/orgChart1"/>
    <dgm:cxn modelId="{67C00717-CAE9-40EA-BB33-D81CD336A973}" type="presOf" srcId="{EBEE2188-E38D-4C48-819B-54352AA1013D}" destId="{2D7DFA5E-CDFF-47A9-8210-80A9EBB03DC1}" srcOrd="1" destOrd="0" presId="urn:microsoft.com/office/officeart/2005/8/layout/orgChart1"/>
    <dgm:cxn modelId="{FB199320-7497-48D7-929F-BA0DEC1AAD39}" type="presOf" srcId="{4C8FD18A-205A-499B-9E8C-BAF3ECE1FBCC}" destId="{BF301167-B97D-4E44-954C-591CA2A2CC60}" srcOrd="0" destOrd="0" presId="urn:microsoft.com/office/officeart/2005/8/layout/orgChart1"/>
    <dgm:cxn modelId="{00C2FD21-EC54-47AF-8591-D88BBE33F9AB}" srcId="{7920AA79-632C-47D2-8072-4F66915BD748}" destId="{BA24C5FC-ADB4-4EA2-876C-D709BDE2BAB0}" srcOrd="1" destOrd="0" parTransId="{E0D48720-1A67-438D-8D62-2B619B8E02C9}" sibTransId="{1BEFDE94-06CC-4FA4-8B81-5EE577061864}"/>
    <dgm:cxn modelId="{ECF1FB24-5682-4E79-AE19-91F0081CA33D}" type="presOf" srcId="{FC0D8B5A-BFE9-4406-B23E-A8282D6105B6}" destId="{722B56A5-C610-415C-93E2-6CA1BC6F8601}" srcOrd="0" destOrd="0" presId="urn:microsoft.com/office/officeart/2005/8/layout/orgChart1"/>
    <dgm:cxn modelId="{DB465E30-A3E6-4426-910F-C2B6E3EC4C4A}" type="presOf" srcId="{FBBB450C-54B7-4ABB-990C-B6C32EB6855A}" destId="{E30FBCA9-1F9E-413F-8A27-98772AA12971}" srcOrd="0" destOrd="0" presId="urn:microsoft.com/office/officeart/2005/8/layout/orgChart1"/>
    <dgm:cxn modelId="{B6F6AC5B-4EB3-49C0-861F-09C1B59C4CFC}" type="presOf" srcId="{E0D48720-1A67-438D-8D62-2B619B8E02C9}" destId="{92B4D620-EA6B-46BB-A78E-D75815DFB8FB}" srcOrd="0" destOrd="0" presId="urn:microsoft.com/office/officeart/2005/8/layout/orgChart1"/>
    <dgm:cxn modelId="{CBC1B266-A8B2-4C8B-AE8E-92E72B5C7A02}" srcId="{7920AA79-632C-47D2-8072-4F66915BD748}" destId="{6F99FDDF-633F-4FCE-9F75-9937C4C88FF5}" srcOrd="3" destOrd="0" parTransId="{4C8FD18A-205A-499B-9E8C-BAF3ECE1FBCC}" sibTransId="{6D296C71-7CD3-4D39-BE70-66CC76175EB5}"/>
    <dgm:cxn modelId="{B6BCB747-55C9-437F-A292-6B0C9A2B3A5D}" type="presOf" srcId="{BA24C5FC-ADB4-4EA2-876C-D709BDE2BAB0}" destId="{D380181A-BAE3-43DD-9F2D-AAD813D2A05C}" srcOrd="0" destOrd="0" presId="urn:microsoft.com/office/officeart/2005/8/layout/orgChart1"/>
    <dgm:cxn modelId="{13390969-83E0-4ACA-8E39-F1E974788896}" type="presOf" srcId="{F3EBB051-2CD3-4158-8567-6E4AEBBE8819}" destId="{6AC1E6C6-D5E8-4C95-8DEB-6081FC56FAFF}" srcOrd="0" destOrd="0" presId="urn:microsoft.com/office/officeart/2005/8/layout/orgChart1"/>
    <dgm:cxn modelId="{3326866B-02E0-421D-817D-ADD00100B20E}" srcId="{F3EBB051-2CD3-4158-8567-6E4AEBBE8819}" destId="{7920AA79-632C-47D2-8072-4F66915BD748}" srcOrd="0" destOrd="0" parTransId="{2E5CCA20-51FC-42A6-9E3A-17A25A49D680}" sibTransId="{81FA2679-6662-4F66-8061-EBA5C1761A0A}"/>
    <dgm:cxn modelId="{BC91F54E-CD3B-4F2C-9E4F-535ED84E2194}" type="presOf" srcId="{6F99FDDF-633F-4FCE-9F75-9937C4C88FF5}" destId="{A2BE1EE9-4EB1-491C-826A-6C6C8922D12D}" srcOrd="0" destOrd="0" presId="urn:microsoft.com/office/officeart/2005/8/layout/orgChart1"/>
    <dgm:cxn modelId="{D7945172-A937-40E7-B908-FDD30162F894}" type="presOf" srcId="{6F99FDDF-633F-4FCE-9F75-9937C4C88FF5}" destId="{3AC162E8-5CF5-4E3E-BA95-A80D8B06C639}" srcOrd="1" destOrd="0" presId="urn:microsoft.com/office/officeart/2005/8/layout/orgChart1"/>
    <dgm:cxn modelId="{A3880981-226D-4CDE-A976-9AB297C83DB5}" type="presOf" srcId="{CDE6A013-93F7-4399-ACC3-79A0CC0BED3F}" destId="{6D914DA9-21D1-4E4A-B4AF-0E75F2904797}" srcOrd="0" destOrd="0" presId="urn:microsoft.com/office/officeart/2005/8/layout/orgChart1"/>
    <dgm:cxn modelId="{53400584-5F4E-4857-8A1D-0127F30877C3}" type="presOf" srcId="{FC0D8B5A-BFE9-4406-B23E-A8282D6105B6}" destId="{D1B529C0-9145-4BDF-8031-283478881E80}" srcOrd="1" destOrd="0" presId="urn:microsoft.com/office/officeart/2005/8/layout/orgChart1"/>
    <dgm:cxn modelId="{86DD258A-B954-43E1-ADAC-A7A852DE124A}" type="presOf" srcId="{0DD34C29-1280-464A-8BFF-FE0C1272D695}" destId="{6004C5D2-A76D-4AFF-B07B-E7EA97DB68E7}" srcOrd="0" destOrd="0" presId="urn:microsoft.com/office/officeart/2005/8/layout/orgChart1"/>
    <dgm:cxn modelId="{90BA2095-DB9C-4121-96C1-7892981B4E09}" srcId="{7920AA79-632C-47D2-8072-4F66915BD748}" destId="{D76717B2-488B-47D3-8D65-1BDF3DB5E0DB}" srcOrd="2" destOrd="0" parTransId="{80938121-1C9A-4D56-BB7A-16DB528F048E}" sibTransId="{4FDA587E-D36B-4B88-ADC1-AA4DE2BCF1F6}"/>
    <dgm:cxn modelId="{EC617197-0D6D-4362-B886-81F91A221399}" type="presOf" srcId="{D76717B2-488B-47D3-8D65-1BDF3DB5E0DB}" destId="{E9F0DF5C-DB1A-40EA-8457-47DBE3DD74CE}" srcOrd="1" destOrd="0" presId="urn:microsoft.com/office/officeart/2005/8/layout/orgChart1"/>
    <dgm:cxn modelId="{36EDFA9B-7134-4DDF-98C0-BDE2EB4E77E3}" type="presOf" srcId="{D60E1FE0-F9AA-4C25-806D-B627B7F591BF}" destId="{BC98CFA8-02DD-4057-BC31-547D990FFAAF}" srcOrd="0" destOrd="0" presId="urn:microsoft.com/office/officeart/2005/8/layout/orgChart1"/>
    <dgm:cxn modelId="{4102689C-CA7E-44D3-B9DC-01DD2C1E47A8}" srcId="{7920AA79-632C-47D2-8072-4F66915BD748}" destId="{EBEE2188-E38D-4C48-819B-54352AA1013D}" srcOrd="4" destOrd="0" parTransId="{0DD34C29-1280-464A-8BFF-FE0C1272D695}" sibTransId="{A1BE4A28-B5FF-4F94-A46C-94B642BCFF55}"/>
    <dgm:cxn modelId="{98988CAA-A4A6-469B-8EF0-7F2C9AFB9547}" srcId="{D60E1FE0-F9AA-4C25-806D-B627B7F591BF}" destId="{F3EBB051-2CD3-4158-8567-6E4AEBBE8819}" srcOrd="0" destOrd="0" parTransId="{C374ED29-27F9-491D-9C1E-4D56A008187E}" sibTransId="{F3A50F6C-F4B9-433F-9694-01187F169DD5}"/>
    <dgm:cxn modelId="{A9DA5BAE-974D-4B8D-B82B-1698111538A3}" type="presOf" srcId="{EBEE2188-E38D-4C48-819B-54352AA1013D}" destId="{CA6CD2DD-63A6-4B4E-B3E1-909830466CA2}" srcOrd="0" destOrd="0" presId="urn:microsoft.com/office/officeart/2005/8/layout/orgChart1"/>
    <dgm:cxn modelId="{3AACB4AE-0272-42B0-BF32-125BFED156C1}" type="presOf" srcId="{F3EBB051-2CD3-4158-8567-6E4AEBBE8819}" destId="{CDEFA13D-48DD-4104-878B-873D88B1E03D}" srcOrd="1" destOrd="0" presId="urn:microsoft.com/office/officeart/2005/8/layout/orgChart1"/>
    <dgm:cxn modelId="{2ABCFBB3-225C-4D28-B3B2-3A706C263733}" type="presOf" srcId="{2E5CCA20-51FC-42A6-9E3A-17A25A49D680}" destId="{D1D3922E-D9EF-49C2-83A1-9B9D01F07489}" srcOrd="0" destOrd="0" presId="urn:microsoft.com/office/officeart/2005/8/layout/orgChart1"/>
    <dgm:cxn modelId="{3D00D5B6-A846-4DE3-B16F-717F3CF123B7}" srcId="{7920AA79-632C-47D2-8072-4F66915BD748}" destId="{CDE6A013-93F7-4399-ACC3-79A0CC0BED3F}" srcOrd="0" destOrd="0" parTransId="{FBBB450C-54B7-4ABB-990C-B6C32EB6855A}" sibTransId="{30065320-E300-4686-AC89-59F18B1DEB59}"/>
    <dgm:cxn modelId="{5CC563BF-7515-49BC-B4CE-7FDA51F84000}" type="presOf" srcId="{CDE6A013-93F7-4399-ACC3-79A0CC0BED3F}" destId="{2E084428-E2E4-4637-B872-E3D3ADB944A3}" srcOrd="1" destOrd="0" presId="urn:microsoft.com/office/officeart/2005/8/layout/orgChart1"/>
    <dgm:cxn modelId="{3EF793DC-9210-4063-BF2B-AD894E1B5FE9}" type="presOf" srcId="{7920AA79-632C-47D2-8072-4F66915BD748}" destId="{06CFDFA3-81A3-4131-93D0-AFD793736344}" srcOrd="0" destOrd="0" presId="urn:microsoft.com/office/officeart/2005/8/layout/orgChart1"/>
    <dgm:cxn modelId="{49C554F9-8107-44C0-8DDE-72B4C17E4244}" srcId="{F3EBB051-2CD3-4158-8567-6E4AEBBE8819}" destId="{FC0D8B5A-BFE9-4406-B23E-A8282D6105B6}" srcOrd="1" destOrd="0" parTransId="{38D9345D-CEFA-454A-ABA5-CD46FA949FBC}" sibTransId="{15B454AD-05BE-4D10-8610-D20D46F19458}"/>
    <dgm:cxn modelId="{DFB31268-3422-4F07-8D35-4388F525C2CF}" type="presParOf" srcId="{BC98CFA8-02DD-4057-BC31-547D990FFAAF}" destId="{62055746-083D-4312-811E-E2803981C633}" srcOrd="0" destOrd="0" presId="urn:microsoft.com/office/officeart/2005/8/layout/orgChart1"/>
    <dgm:cxn modelId="{0E699E47-530B-4DE8-8311-21FC83568C04}" type="presParOf" srcId="{62055746-083D-4312-811E-E2803981C633}" destId="{4D971E62-017B-4F5A-8562-4CA5BB611970}" srcOrd="0" destOrd="0" presId="urn:microsoft.com/office/officeart/2005/8/layout/orgChart1"/>
    <dgm:cxn modelId="{2DDD6DDA-C4EA-41FA-ABFC-64102F059E57}" type="presParOf" srcId="{4D971E62-017B-4F5A-8562-4CA5BB611970}" destId="{6AC1E6C6-D5E8-4C95-8DEB-6081FC56FAFF}" srcOrd="0" destOrd="0" presId="urn:microsoft.com/office/officeart/2005/8/layout/orgChart1"/>
    <dgm:cxn modelId="{8C718211-3848-4EC9-9BE9-37F99EF3646C}" type="presParOf" srcId="{4D971E62-017B-4F5A-8562-4CA5BB611970}" destId="{CDEFA13D-48DD-4104-878B-873D88B1E03D}" srcOrd="1" destOrd="0" presId="urn:microsoft.com/office/officeart/2005/8/layout/orgChart1"/>
    <dgm:cxn modelId="{91106366-BA00-464D-812F-F266C381481B}" type="presParOf" srcId="{62055746-083D-4312-811E-E2803981C633}" destId="{779DDBA3-5FB8-47BD-85FE-F3A1EAC9632F}" srcOrd="1" destOrd="0" presId="urn:microsoft.com/office/officeart/2005/8/layout/orgChart1"/>
    <dgm:cxn modelId="{4BF58AE3-B090-4679-8843-C56CB91E9E3F}" type="presParOf" srcId="{779DDBA3-5FB8-47BD-85FE-F3A1EAC9632F}" destId="{D1D3922E-D9EF-49C2-83A1-9B9D01F07489}" srcOrd="0" destOrd="0" presId="urn:microsoft.com/office/officeart/2005/8/layout/orgChart1"/>
    <dgm:cxn modelId="{19FE2A17-B8AB-485E-BEE2-D10A381ADF38}" type="presParOf" srcId="{779DDBA3-5FB8-47BD-85FE-F3A1EAC9632F}" destId="{27216868-6089-4C14-8729-EFC53650CDFE}" srcOrd="1" destOrd="0" presId="urn:microsoft.com/office/officeart/2005/8/layout/orgChart1"/>
    <dgm:cxn modelId="{F9EA3D5B-3E3A-4C83-BF06-C8562EFBDB61}" type="presParOf" srcId="{27216868-6089-4C14-8729-EFC53650CDFE}" destId="{D46E69F0-A51A-41A7-80FA-4821B1EE0BB2}" srcOrd="0" destOrd="0" presId="urn:microsoft.com/office/officeart/2005/8/layout/orgChart1"/>
    <dgm:cxn modelId="{8023A734-9E0B-4E13-AFC7-ACEC5A180AF7}" type="presParOf" srcId="{D46E69F0-A51A-41A7-80FA-4821B1EE0BB2}" destId="{06CFDFA3-81A3-4131-93D0-AFD793736344}" srcOrd="0" destOrd="0" presId="urn:microsoft.com/office/officeart/2005/8/layout/orgChart1"/>
    <dgm:cxn modelId="{6C18DCFF-D839-478E-AF30-3BFA251AC4F4}" type="presParOf" srcId="{D46E69F0-A51A-41A7-80FA-4821B1EE0BB2}" destId="{6C716644-ED2B-4BB5-A389-A6D1A488EF88}" srcOrd="1" destOrd="0" presId="urn:microsoft.com/office/officeart/2005/8/layout/orgChart1"/>
    <dgm:cxn modelId="{A1D72C33-716C-4185-9D47-7236D2AE3C78}" type="presParOf" srcId="{27216868-6089-4C14-8729-EFC53650CDFE}" destId="{E9EF020E-3EC2-4855-8998-0A9FB069BCC1}" srcOrd="1" destOrd="0" presId="urn:microsoft.com/office/officeart/2005/8/layout/orgChart1"/>
    <dgm:cxn modelId="{77885A4D-A403-4B86-8AFC-874192E39A0C}" type="presParOf" srcId="{E9EF020E-3EC2-4855-8998-0A9FB069BCC1}" destId="{E30FBCA9-1F9E-413F-8A27-98772AA12971}" srcOrd="0" destOrd="0" presId="urn:microsoft.com/office/officeart/2005/8/layout/orgChart1"/>
    <dgm:cxn modelId="{870EA985-5F59-4CAF-BF8A-6CF3328E3CAE}" type="presParOf" srcId="{E9EF020E-3EC2-4855-8998-0A9FB069BCC1}" destId="{B1647936-1383-4423-BC1B-C689E88C2FA9}" srcOrd="1" destOrd="0" presId="urn:microsoft.com/office/officeart/2005/8/layout/orgChart1"/>
    <dgm:cxn modelId="{214841BE-7577-41D3-BE55-D2BBBC3C01F9}" type="presParOf" srcId="{B1647936-1383-4423-BC1B-C689E88C2FA9}" destId="{7C081500-189F-418D-A2E7-4D1F2A01650C}" srcOrd="0" destOrd="0" presId="urn:microsoft.com/office/officeart/2005/8/layout/orgChart1"/>
    <dgm:cxn modelId="{58B1A72A-832C-4F93-8E1A-64C37ACA914E}" type="presParOf" srcId="{7C081500-189F-418D-A2E7-4D1F2A01650C}" destId="{6D914DA9-21D1-4E4A-B4AF-0E75F2904797}" srcOrd="0" destOrd="0" presId="urn:microsoft.com/office/officeart/2005/8/layout/orgChart1"/>
    <dgm:cxn modelId="{5F02F03C-DD13-4C4D-92C6-8388379CB187}" type="presParOf" srcId="{7C081500-189F-418D-A2E7-4D1F2A01650C}" destId="{2E084428-E2E4-4637-B872-E3D3ADB944A3}" srcOrd="1" destOrd="0" presId="urn:microsoft.com/office/officeart/2005/8/layout/orgChart1"/>
    <dgm:cxn modelId="{D84D6389-89C1-4B1F-B740-98DA89FFA0F7}" type="presParOf" srcId="{B1647936-1383-4423-BC1B-C689E88C2FA9}" destId="{2FD90ADC-5B19-41EE-BF17-786FD29C5F47}" srcOrd="1" destOrd="0" presId="urn:microsoft.com/office/officeart/2005/8/layout/orgChart1"/>
    <dgm:cxn modelId="{692BCC3B-EFDD-4FE2-B9F4-ACF5F18D91F4}" type="presParOf" srcId="{B1647936-1383-4423-BC1B-C689E88C2FA9}" destId="{B59F1773-920C-448A-8841-314F72A760C1}" srcOrd="2" destOrd="0" presId="urn:microsoft.com/office/officeart/2005/8/layout/orgChart1"/>
    <dgm:cxn modelId="{AD49C619-4569-4641-85D2-43C6E1D31FA2}" type="presParOf" srcId="{E9EF020E-3EC2-4855-8998-0A9FB069BCC1}" destId="{92B4D620-EA6B-46BB-A78E-D75815DFB8FB}" srcOrd="2" destOrd="0" presId="urn:microsoft.com/office/officeart/2005/8/layout/orgChart1"/>
    <dgm:cxn modelId="{F4D39831-3AC9-484B-8417-2267E501D3D2}" type="presParOf" srcId="{E9EF020E-3EC2-4855-8998-0A9FB069BCC1}" destId="{84F47985-176B-4A83-8882-1A83AAE913B0}" srcOrd="3" destOrd="0" presId="urn:microsoft.com/office/officeart/2005/8/layout/orgChart1"/>
    <dgm:cxn modelId="{0C94F411-7360-43E3-9BD6-1EBE5536BB02}" type="presParOf" srcId="{84F47985-176B-4A83-8882-1A83AAE913B0}" destId="{0C686872-C9FD-4AD4-AB05-4131C261A85F}" srcOrd="0" destOrd="0" presId="urn:microsoft.com/office/officeart/2005/8/layout/orgChart1"/>
    <dgm:cxn modelId="{99302477-DF4B-4FEB-A76C-061F549FCA4F}" type="presParOf" srcId="{0C686872-C9FD-4AD4-AB05-4131C261A85F}" destId="{D380181A-BAE3-43DD-9F2D-AAD813D2A05C}" srcOrd="0" destOrd="0" presId="urn:microsoft.com/office/officeart/2005/8/layout/orgChart1"/>
    <dgm:cxn modelId="{B9896B4D-C1EE-412B-AE4F-F9988890385D}" type="presParOf" srcId="{0C686872-C9FD-4AD4-AB05-4131C261A85F}" destId="{19E8C891-FE64-4F5B-B790-3770A1CE7D7D}" srcOrd="1" destOrd="0" presId="urn:microsoft.com/office/officeart/2005/8/layout/orgChart1"/>
    <dgm:cxn modelId="{2344C76C-BBB7-47EA-AAB0-1B2929F99049}" type="presParOf" srcId="{84F47985-176B-4A83-8882-1A83AAE913B0}" destId="{FB059A8A-DDE9-45DE-9173-E2EBC84AF8D9}" srcOrd="1" destOrd="0" presId="urn:microsoft.com/office/officeart/2005/8/layout/orgChart1"/>
    <dgm:cxn modelId="{6D7E8C5E-E9C1-4D81-89CE-071B203FDD22}" type="presParOf" srcId="{84F47985-176B-4A83-8882-1A83AAE913B0}" destId="{05EB0AA6-3073-434B-867A-33AE31A38D84}" srcOrd="2" destOrd="0" presId="urn:microsoft.com/office/officeart/2005/8/layout/orgChart1"/>
    <dgm:cxn modelId="{E0C83393-24FA-4046-87BD-4FC865B72F85}" type="presParOf" srcId="{E9EF020E-3EC2-4855-8998-0A9FB069BCC1}" destId="{82C94164-BBA4-4186-84BE-46F9AC137F26}" srcOrd="4" destOrd="0" presId="urn:microsoft.com/office/officeart/2005/8/layout/orgChart1"/>
    <dgm:cxn modelId="{7EBB330D-3FEF-4714-8486-0BBDDC5A51D8}" type="presParOf" srcId="{E9EF020E-3EC2-4855-8998-0A9FB069BCC1}" destId="{13565540-0A94-4152-BB3E-D67910C90DBB}" srcOrd="5" destOrd="0" presId="urn:microsoft.com/office/officeart/2005/8/layout/orgChart1"/>
    <dgm:cxn modelId="{29DCC310-FF09-4AE8-8594-DA5858C3F4EE}" type="presParOf" srcId="{13565540-0A94-4152-BB3E-D67910C90DBB}" destId="{B535D7F4-DA73-4BFE-973C-49C0D2DE9AC0}" srcOrd="0" destOrd="0" presId="urn:microsoft.com/office/officeart/2005/8/layout/orgChart1"/>
    <dgm:cxn modelId="{E462B4CD-52B0-4E09-B5F9-AD15E510628C}" type="presParOf" srcId="{B535D7F4-DA73-4BFE-973C-49C0D2DE9AC0}" destId="{79BD1091-7D7D-4CB0-BACF-EB104659DB6F}" srcOrd="0" destOrd="0" presId="urn:microsoft.com/office/officeart/2005/8/layout/orgChart1"/>
    <dgm:cxn modelId="{F892E72F-22AB-4E83-BA8A-69823697DADB}" type="presParOf" srcId="{B535D7F4-DA73-4BFE-973C-49C0D2DE9AC0}" destId="{E9F0DF5C-DB1A-40EA-8457-47DBE3DD74CE}" srcOrd="1" destOrd="0" presId="urn:microsoft.com/office/officeart/2005/8/layout/orgChart1"/>
    <dgm:cxn modelId="{4E508FBB-2F16-4132-9F78-6B9A3F2E39C5}" type="presParOf" srcId="{13565540-0A94-4152-BB3E-D67910C90DBB}" destId="{97C2B4BE-ADAE-4468-B1EE-4EF27D03FB3C}" srcOrd="1" destOrd="0" presId="urn:microsoft.com/office/officeart/2005/8/layout/orgChart1"/>
    <dgm:cxn modelId="{004C4F1E-EDF5-4AD1-A421-1A5AA2EDCFB0}" type="presParOf" srcId="{13565540-0A94-4152-BB3E-D67910C90DBB}" destId="{82469F17-3B01-469C-B4CA-82C54F5BCCD8}" srcOrd="2" destOrd="0" presId="urn:microsoft.com/office/officeart/2005/8/layout/orgChart1"/>
    <dgm:cxn modelId="{EA84737C-2936-4D45-A59F-896FDBCD2289}" type="presParOf" srcId="{E9EF020E-3EC2-4855-8998-0A9FB069BCC1}" destId="{BF301167-B97D-4E44-954C-591CA2A2CC60}" srcOrd="6" destOrd="0" presId="urn:microsoft.com/office/officeart/2005/8/layout/orgChart1"/>
    <dgm:cxn modelId="{5211BB86-2298-48E3-A2B2-4E106D502402}" type="presParOf" srcId="{E9EF020E-3EC2-4855-8998-0A9FB069BCC1}" destId="{70DC3A37-16A8-4F14-8E58-6C85046719B5}" srcOrd="7" destOrd="0" presId="urn:microsoft.com/office/officeart/2005/8/layout/orgChart1"/>
    <dgm:cxn modelId="{73E8769A-02F2-47B7-AE18-833CF9043F48}" type="presParOf" srcId="{70DC3A37-16A8-4F14-8E58-6C85046719B5}" destId="{EB7CDC13-4F3F-4F2B-B138-D6D3641DB325}" srcOrd="0" destOrd="0" presId="urn:microsoft.com/office/officeart/2005/8/layout/orgChart1"/>
    <dgm:cxn modelId="{2BE452DF-A8B4-46E5-BCFA-D6AFEC435293}" type="presParOf" srcId="{EB7CDC13-4F3F-4F2B-B138-D6D3641DB325}" destId="{A2BE1EE9-4EB1-491C-826A-6C6C8922D12D}" srcOrd="0" destOrd="0" presId="urn:microsoft.com/office/officeart/2005/8/layout/orgChart1"/>
    <dgm:cxn modelId="{D69F8BE3-E020-4103-A83E-8F8773601063}" type="presParOf" srcId="{EB7CDC13-4F3F-4F2B-B138-D6D3641DB325}" destId="{3AC162E8-5CF5-4E3E-BA95-A80D8B06C639}" srcOrd="1" destOrd="0" presId="urn:microsoft.com/office/officeart/2005/8/layout/orgChart1"/>
    <dgm:cxn modelId="{77AE2159-38D6-4671-974A-D8EFF324E99D}" type="presParOf" srcId="{70DC3A37-16A8-4F14-8E58-6C85046719B5}" destId="{FD37B667-FDDA-47A1-8578-8FAD05832BD0}" srcOrd="1" destOrd="0" presId="urn:microsoft.com/office/officeart/2005/8/layout/orgChart1"/>
    <dgm:cxn modelId="{9E7000A0-59E3-427C-9D89-6C7C67A1413E}" type="presParOf" srcId="{70DC3A37-16A8-4F14-8E58-6C85046719B5}" destId="{350F7F9F-5547-4E49-9838-0EEAA0059AB3}" srcOrd="2" destOrd="0" presId="urn:microsoft.com/office/officeart/2005/8/layout/orgChart1"/>
    <dgm:cxn modelId="{F903F28B-A00B-4F51-8F9C-8D40E70AB8D6}" type="presParOf" srcId="{E9EF020E-3EC2-4855-8998-0A9FB069BCC1}" destId="{6004C5D2-A76D-4AFF-B07B-E7EA97DB68E7}" srcOrd="8" destOrd="0" presId="urn:microsoft.com/office/officeart/2005/8/layout/orgChart1"/>
    <dgm:cxn modelId="{39977CE2-E049-40BC-BB67-3BD5915183B1}" type="presParOf" srcId="{E9EF020E-3EC2-4855-8998-0A9FB069BCC1}" destId="{9CC50303-54B8-49A7-824B-4773C5B4B603}" srcOrd="9" destOrd="0" presId="urn:microsoft.com/office/officeart/2005/8/layout/orgChart1"/>
    <dgm:cxn modelId="{3833A4F9-9122-42E7-B390-1AA815178790}" type="presParOf" srcId="{9CC50303-54B8-49A7-824B-4773C5B4B603}" destId="{A6334CC3-CAF7-4CB6-88FC-CA7CB83835AC}" srcOrd="0" destOrd="0" presId="urn:microsoft.com/office/officeart/2005/8/layout/orgChart1"/>
    <dgm:cxn modelId="{B907E63B-052D-405D-8000-23531F5B37FA}" type="presParOf" srcId="{A6334CC3-CAF7-4CB6-88FC-CA7CB83835AC}" destId="{CA6CD2DD-63A6-4B4E-B3E1-909830466CA2}" srcOrd="0" destOrd="0" presId="urn:microsoft.com/office/officeart/2005/8/layout/orgChart1"/>
    <dgm:cxn modelId="{379130F4-1F91-48E8-B594-D0E41FC6D7F0}" type="presParOf" srcId="{A6334CC3-CAF7-4CB6-88FC-CA7CB83835AC}" destId="{2D7DFA5E-CDFF-47A9-8210-80A9EBB03DC1}" srcOrd="1" destOrd="0" presId="urn:microsoft.com/office/officeart/2005/8/layout/orgChart1"/>
    <dgm:cxn modelId="{319BE7F3-81B4-4681-BAB5-F03B7215BF47}" type="presParOf" srcId="{9CC50303-54B8-49A7-824B-4773C5B4B603}" destId="{0AA04440-D01F-4DF1-86E5-E0F859D86413}" srcOrd="1" destOrd="0" presId="urn:microsoft.com/office/officeart/2005/8/layout/orgChart1"/>
    <dgm:cxn modelId="{5983F67B-CDC5-4439-99C8-C254CF8DE110}" type="presParOf" srcId="{9CC50303-54B8-49A7-824B-4773C5B4B603}" destId="{53492341-9BDD-4AD8-96D2-D2EAA1BE8B2C}" srcOrd="2" destOrd="0" presId="urn:microsoft.com/office/officeart/2005/8/layout/orgChart1"/>
    <dgm:cxn modelId="{2FA24783-2E8B-4DBD-B4A0-36F90EA433DA}" type="presParOf" srcId="{27216868-6089-4C14-8729-EFC53650CDFE}" destId="{A4560AE2-03B3-4831-B85B-7EB86241BA52}" srcOrd="2" destOrd="0" presId="urn:microsoft.com/office/officeart/2005/8/layout/orgChart1"/>
    <dgm:cxn modelId="{523795F9-C768-44BE-BE18-6C04CDF18810}" type="presParOf" srcId="{779DDBA3-5FB8-47BD-85FE-F3A1EAC9632F}" destId="{CF06129C-A05D-4CA7-819B-F74D6B0476F3}" srcOrd="2" destOrd="0" presId="urn:microsoft.com/office/officeart/2005/8/layout/orgChart1"/>
    <dgm:cxn modelId="{C899FCBC-7EA5-4BFE-8460-A6F12E2BDEA1}" type="presParOf" srcId="{779DDBA3-5FB8-47BD-85FE-F3A1EAC9632F}" destId="{E277F2DD-57E0-4AAD-A300-9A5DA05521B6}" srcOrd="3" destOrd="0" presId="urn:microsoft.com/office/officeart/2005/8/layout/orgChart1"/>
    <dgm:cxn modelId="{951ACD83-A52A-40AA-9C40-EBAA77DB2A7E}" type="presParOf" srcId="{E277F2DD-57E0-4AAD-A300-9A5DA05521B6}" destId="{3DEA11FB-D169-422B-A3A6-7B6850746028}" srcOrd="0" destOrd="0" presId="urn:microsoft.com/office/officeart/2005/8/layout/orgChart1"/>
    <dgm:cxn modelId="{831E69A0-911F-4F8B-B446-C01AB568D752}" type="presParOf" srcId="{3DEA11FB-D169-422B-A3A6-7B6850746028}" destId="{722B56A5-C610-415C-93E2-6CA1BC6F8601}" srcOrd="0" destOrd="0" presId="urn:microsoft.com/office/officeart/2005/8/layout/orgChart1"/>
    <dgm:cxn modelId="{C760E207-008D-494E-91E2-B3B99D89BD63}" type="presParOf" srcId="{3DEA11FB-D169-422B-A3A6-7B6850746028}" destId="{D1B529C0-9145-4BDF-8031-283478881E80}" srcOrd="1" destOrd="0" presId="urn:microsoft.com/office/officeart/2005/8/layout/orgChart1"/>
    <dgm:cxn modelId="{93CC6979-C501-4FDA-BE2C-B6AD5CA4CE91}" type="presParOf" srcId="{E277F2DD-57E0-4AAD-A300-9A5DA05521B6}" destId="{0AF7DA5F-2368-4DD2-872D-4E6C53B6A323}" srcOrd="1" destOrd="0" presId="urn:microsoft.com/office/officeart/2005/8/layout/orgChart1"/>
    <dgm:cxn modelId="{B358D7E8-E1CA-4CD1-89CA-355F280C6237}" type="presParOf" srcId="{E277F2DD-57E0-4AAD-A300-9A5DA05521B6}" destId="{47396E14-62A6-404D-BF8E-37489829212F}" srcOrd="2" destOrd="0" presId="urn:microsoft.com/office/officeart/2005/8/layout/orgChart1"/>
    <dgm:cxn modelId="{2CD278F0-55F6-4F4D-A850-6A70F827D5D3}" type="presParOf" srcId="{62055746-083D-4312-811E-E2803981C633}" destId="{CFDBF258-4B24-46F4-8F17-4DF5267397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5862B-1718-4AA3-8E5B-5BD751AE126C}">
      <dsp:nvSpPr>
        <dsp:cNvPr id="0" name=""/>
        <dsp:cNvSpPr/>
      </dsp:nvSpPr>
      <dsp:spPr>
        <a:xfrm>
          <a:off x="2364339" y="677183"/>
          <a:ext cx="1772374" cy="247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45"/>
              </a:lnTo>
              <a:lnTo>
                <a:pt x="1772374" y="123945"/>
              </a:lnTo>
              <a:lnTo>
                <a:pt x="1772374" y="24789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D5FDA-0C02-477B-9C3E-0C986822B598}">
      <dsp:nvSpPr>
        <dsp:cNvPr id="0" name=""/>
        <dsp:cNvSpPr/>
      </dsp:nvSpPr>
      <dsp:spPr>
        <a:xfrm>
          <a:off x="2236208" y="1515294"/>
          <a:ext cx="177065" cy="192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682"/>
              </a:lnTo>
              <a:lnTo>
                <a:pt x="177065" y="192268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B3070-7290-4D0E-BF83-D1841D49711C}">
      <dsp:nvSpPr>
        <dsp:cNvPr id="0" name=""/>
        <dsp:cNvSpPr/>
      </dsp:nvSpPr>
      <dsp:spPr>
        <a:xfrm>
          <a:off x="2236208" y="1515294"/>
          <a:ext cx="177065" cy="120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188"/>
              </a:lnTo>
              <a:lnTo>
                <a:pt x="177065" y="120318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70598-D2F3-44E0-970D-BF7CCA236FED}">
      <dsp:nvSpPr>
        <dsp:cNvPr id="0" name=""/>
        <dsp:cNvSpPr/>
      </dsp:nvSpPr>
      <dsp:spPr>
        <a:xfrm>
          <a:off x="2236208" y="1515294"/>
          <a:ext cx="177065" cy="48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693"/>
              </a:lnTo>
              <a:lnTo>
                <a:pt x="177065" y="48369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C3DD1-8455-4ECA-B4C0-F0F42E1EA1BD}">
      <dsp:nvSpPr>
        <dsp:cNvPr id="0" name=""/>
        <dsp:cNvSpPr/>
      </dsp:nvSpPr>
      <dsp:spPr>
        <a:xfrm>
          <a:off x="2364339" y="677183"/>
          <a:ext cx="344044" cy="247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945"/>
              </a:lnTo>
              <a:lnTo>
                <a:pt x="344044" y="123945"/>
              </a:lnTo>
              <a:lnTo>
                <a:pt x="344044" y="24789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A320A-1C99-4EA1-BC59-2B63DC7B8CDF}">
      <dsp:nvSpPr>
        <dsp:cNvPr id="0" name=""/>
        <dsp:cNvSpPr/>
      </dsp:nvSpPr>
      <dsp:spPr>
        <a:xfrm>
          <a:off x="119789" y="1515294"/>
          <a:ext cx="177065" cy="3361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1034"/>
              </a:lnTo>
              <a:lnTo>
                <a:pt x="177065" y="336103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9E62F-11BB-4080-9AF7-CE3724FC08F9}">
      <dsp:nvSpPr>
        <dsp:cNvPr id="0" name=""/>
        <dsp:cNvSpPr/>
      </dsp:nvSpPr>
      <dsp:spPr>
        <a:xfrm>
          <a:off x="119789" y="1515294"/>
          <a:ext cx="177065" cy="2641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1681"/>
              </a:lnTo>
              <a:lnTo>
                <a:pt x="177065" y="264168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D4AC8-8B0B-4D67-ADC9-8DC8F179792A}">
      <dsp:nvSpPr>
        <dsp:cNvPr id="0" name=""/>
        <dsp:cNvSpPr/>
      </dsp:nvSpPr>
      <dsp:spPr>
        <a:xfrm>
          <a:off x="119789" y="1515294"/>
          <a:ext cx="177065" cy="1922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328"/>
              </a:lnTo>
              <a:lnTo>
                <a:pt x="177065" y="192232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FE929-FDC2-4533-8078-24484B9A7833}">
      <dsp:nvSpPr>
        <dsp:cNvPr id="0" name=""/>
        <dsp:cNvSpPr/>
      </dsp:nvSpPr>
      <dsp:spPr>
        <a:xfrm>
          <a:off x="119789" y="1515294"/>
          <a:ext cx="177065" cy="120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2975"/>
              </a:lnTo>
              <a:lnTo>
                <a:pt x="177065" y="120297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9655C-F42F-4FB6-AFE4-13F87D78D40B}">
      <dsp:nvSpPr>
        <dsp:cNvPr id="0" name=""/>
        <dsp:cNvSpPr/>
      </dsp:nvSpPr>
      <dsp:spPr>
        <a:xfrm>
          <a:off x="119789" y="1515294"/>
          <a:ext cx="177065" cy="483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622"/>
              </a:lnTo>
              <a:lnTo>
                <a:pt x="177065" y="48362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85784-0F2D-4AB7-8D12-A028CD1422FD}">
      <dsp:nvSpPr>
        <dsp:cNvPr id="0" name=""/>
        <dsp:cNvSpPr/>
      </dsp:nvSpPr>
      <dsp:spPr>
        <a:xfrm>
          <a:off x="591964" y="677183"/>
          <a:ext cx="1772374" cy="247891"/>
        </a:xfrm>
        <a:custGeom>
          <a:avLst/>
          <a:gdLst/>
          <a:ahLst/>
          <a:cxnLst/>
          <a:rect l="0" t="0" r="0" b="0"/>
          <a:pathLst>
            <a:path>
              <a:moveTo>
                <a:pt x="1772374" y="0"/>
              </a:moveTo>
              <a:lnTo>
                <a:pt x="1772374" y="123945"/>
              </a:lnTo>
              <a:lnTo>
                <a:pt x="0" y="123945"/>
              </a:lnTo>
              <a:lnTo>
                <a:pt x="0" y="24789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14A9B-82A6-4C93-B535-6084458405A3}">
      <dsp:nvSpPr>
        <dsp:cNvPr id="0" name=""/>
        <dsp:cNvSpPr/>
      </dsp:nvSpPr>
      <dsp:spPr>
        <a:xfrm>
          <a:off x="1774120" y="86964"/>
          <a:ext cx="1180438" cy="590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9A4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0" kern="1200" dirty="0">
              <a:solidFill>
                <a:srgbClr val="012169"/>
              </a:solidFill>
            </a:rPr>
            <a:t>Pleno</a:t>
          </a:r>
          <a:endParaRPr lang="es-ES" sz="1100" b="1" i="0" kern="1200" dirty="0">
            <a:solidFill>
              <a:srgbClr val="012169"/>
            </a:solidFill>
          </a:endParaRPr>
        </a:p>
      </dsp:txBody>
      <dsp:txXfrm>
        <a:off x="1774120" y="86964"/>
        <a:ext cx="1180438" cy="590219"/>
      </dsp:txXfrm>
    </dsp:sp>
    <dsp:sp modelId="{25E18C3D-193B-4CE2-BD39-A0EF17303D15}">
      <dsp:nvSpPr>
        <dsp:cNvPr id="0" name=""/>
        <dsp:cNvSpPr/>
      </dsp:nvSpPr>
      <dsp:spPr>
        <a:xfrm>
          <a:off x="1745" y="925075"/>
          <a:ext cx="1180438" cy="590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Autoridad Investigadora</a:t>
          </a:r>
        </a:p>
      </dsp:txBody>
      <dsp:txXfrm>
        <a:off x="1745" y="925075"/>
        <a:ext cx="1180438" cy="590219"/>
      </dsp:txXfrm>
    </dsp:sp>
    <dsp:sp modelId="{722FFE3A-E5DC-442F-A07A-A9DD34D31C9C}">
      <dsp:nvSpPr>
        <dsp:cNvPr id="0" name=""/>
        <dsp:cNvSpPr/>
      </dsp:nvSpPr>
      <dsp:spPr>
        <a:xfrm>
          <a:off x="296855" y="1763186"/>
          <a:ext cx="1868527" cy="471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Inteligencia de Mercados</a:t>
          </a:r>
        </a:p>
      </dsp:txBody>
      <dsp:txXfrm>
        <a:off x="296855" y="1763186"/>
        <a:ext cx="1868527" cy="471461"/>
      </dsp:txXfrm>
    </dsp:sp>
    <dsp:sp modelId="{947F18C9-F388-48F2-87CE-034CD95FF353}">
      <dsp:nvSpPr>
        <dsp:cNvPr id="0" name=""/>
        <dsp:cNvSpPr/>
      </dsp:nvSpPr>
      <dsp:spPr>
        <a:xfrm>
          <a:off x="296855" y="2482539"/>
          <a:ext cx="1868527" cy="471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Investigaciones de Mercados</a:t>
          </a:r>
        </a:p>
      </dsp:txBody>
      <dsp:txXfrm>
        <a:off x="296855" y="2482539"/>
        <a:ext cx="1868527" cy="471461"/>
      </dsp:txXfrm>
    </dsp:sp>
    <dsp:sp modelId="{1A41FFFD-66D2-471B-9634-7D2BFB69A64A}">
      <dsp:nvSpPr>
        <dsp:cNvPr id="0" name=""/>
        <dsp:cNvSpPr/>
      </dsp:nvSpPr>
      <dsp:spPr>
        <a:xfrm>
          <a:off x="296855" y="3201892"/>
          <a:ext cx="1868527" cy="471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Prácticas Monopólicas Absolutas</a:t>
          </a:r>
        </a:p>
      </dsp:txBody>
      <dsp:txXfrm>
        <a:off x="296855" y="3201892"/>
        <a:ext cx="1868527" cy="471461"/>
      </dsp:txXfrm>
    </dsp:sp>
    <dsp:sp modelId="{6F14E86B-A819-4455-B640-6D0EABD52515}">
      <dsp:nvSpPr>
        <dsp:cNvPr id="0" name=""/>
        <dsp:cNvSpPr/>
      </dsp:nvSpPr>
      <dsp:spPr>
        <a:xfrm>
          <a:off x="296855" y="3921246"/>
          <a:ext cx="1868527" cy="471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Mercados Regulados</a:t>
          </a:r>
        </a:p>
      </dsp:txBody>
      <dsp:txXfrm>
        <a:off x="296855" y="3921246"/>
        <a:ext cx="1868527" cy="471461"/>
      </dsp:txXfrm>
    </dsp:sp>
    <dsp:sp modelId="{4280A1EC-A59D-4BB5-8B6D-22845442FCB2}">
      <dsp:nvSpPr>
        <dsp:cNvPr id="0" name=""/>
        <dsp:cNvSpPr/>
      </dsp:nvSpPr>
      <dsp:spPr>
        <a:xfrm>
          <a:off x="296855" y="4640599"/>
          <a:ext cx="1868527" cy="4714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Oficina de Coordinación</a:t>
          </a:r>
        </a:p>
      </dsp:txBody>
      <dsp:txXfrm>
        <a:off x="296855" y="4640599"/>
        <a:ext cx="1868527" cy="471461"/>
      </dsp:txXfrm>
    </dsp:sp>
    <dsp:sp modelId="{647800BA-DDE2-493C-BDDC-E86279EF5F2C}">
      <dsp:nvSpPr>
        <dsp:cNvPr id="0" name=""/>
        <dsp:cNvSpPr/>
      </dsp:nvSpPr>
      <dsp:spPr>
        <a:xfrm>
          <a:off x="2118165" y="925075"/>
          <a:ext cx="1180438" cy="590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Secretaría Técnica</a:t>
          </a:r>
        </a:p>
      </dsp:txBody>
      <dsp:txXfrm>
        <a:off x="2118165" y="925075"/>
        <a:ext cx="1180438" cy="590219"/>
      </dsp:txXfrm>
    </dsp:sp>
    <dsp:sp modelId="{DD9DA7BC-E09E-4146-AE65-2866A394282A}">
      <dsp:nvSpPr>
        <dsp:cNvPr id="0" name=""/>
        <dsp:cNvSpPr/>
      </dsp:nvSpPr>
      <dsp:spPr>
        <a:xfrm>
          <a:off x="2413274" y="1763186"/>
          <a:ext cx="1868397" cy="471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Asuntos Jurídicos</a:t>
          </a:r>
        </a:p>
      </dsp:txBody>
      <dsp:txXfrm>
        <a:off x="2413274" y="1763186"/>
        <a:ext cx="1868397" cy="471602"/>
      </dsp:txXfrm>
    </dsp:sp>
    <dsp:sp modelId="{5C89C505-4A35-4BEE-AFCD-F75CB6871D4A}">
      <dsp:nvSpPr>
        <dsp:cNvPr id="0" name=""/>
        <dsp:cNvSpPr/>
      </dsp:nvSpPr>
      <dsp:spPr>
        <a:xfrm>
          <a:off x="2413274" y="2482681"/>
          <a:ext cx="1868397" cy="471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Concentraciones</a:t>
          </a:r>
        </a:p>
      </dsp:txBody>
      <dsp:txXfrm>
        <a:off x="2413274" y="2482681"/>
        <a:ext cx="1868397" cy="471602"/>
      </dsp:txXfrm>
    </dsp:sp>
    <dsp:sp modelId="{8EF52F5E-06AD-49C3-B233-0D5662497E66}">
      <dsp:nvSpPr>
        <dsp:cNvPr id="0" name=""/>
        <dsp:cNvSpPr/>
      </dsp:nvSpPr>
      <dsp:spPr>
        <a:xfrm>
          <a:off x="2413274" y="3202176"/>
          <a:ext cx="1868397" cy="471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Estudios Económicos</a:t>
          </a:r>
        </a:p>
      </dsp:txBody>
      <dsp:txXfrm>
        <a:off x="2413274" y="3202176"/>
        <a:ext cx="1868397" cy="471602"/>
      </dsp:txXfrm>
    </dsp:sp>
    <dsp:sp modelId="{D55ACA37-6685-4085-BB0A-ACF3EA0111FC}">
      <dsp:nvSpPr>
        <dsp:cNvPr id="0" name=""/>
        <dsp:cNvSpPr/>
      </dsp:nvSpPr>
      <dsp:spPr>
        <a:xfrm>
          <a:off x="3546495" y="925075"/>
          <a:ext cx="1180438" cy="590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>
              <a:solidFill>
                <a:srgbClr val="012169"/>
              </a:solidFill>
            </a:rPr>
            <a:t>DG Asuntos Contenciosos</a:t>
          </a:r>
          <a:endParaRPr lang="es-ES" sz="1100" kern="1200" dirty="0">
            <a:solidFill>
              <a:srgbClr val="012169"/>
            </a:solidFill>
          </a:endParaRPr>
        </a:p>
      </dsp:txBody>
      <dsp:txXfrm>
        <a:off x="3546495" y="925075"/>
        <a:ext cx="1180438" cy="590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6129C-A05D-4CA7-819B-F74D6B0476F3}">
      <dsp:nvSpPr>
        <dsp:cNvPr id="0" name=""/>
        <dsp:cNvSpPr/>
      </dsp:nvSpPr>
      <dsp:spPr>
        <a:xfrm>
          <a:off x="1520628" y="590033"/>
          <a:ext cx="710873" cy="246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74"/>
              </a:lnTo>
              <a:lnTo>
                <a:pt x="710873" y="123374"/>
              </a:lnTo>
              <a:lnTo>
                <a:pt x="710873" y="24674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4C5D2-A76D-4AFF-B07B-E7EA97DB68E7}">
      <dsp:nvSpPr>
        <dsp:cNvPr id="0" name=""/>
        <dsp:cNvSpPr/>
      </dsp:nvSpPr>
      <dsp:spPr>
        <a:xfrm>
          <a:off x="339756" y="1424281"/>
          <a:ext cx="176249" cy="3518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8363"/>
              </a:lnTo>
              <a:lnTo>
                <a:pt x="176249" y="3518363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01167-B97D-4E44-954C-591CA2A2CC60}">
      <dsp:nvSpPr>
        <dsp:cNvPr id="0" name=""/>
        <dsp:cNvSpPr/>
      </dsp:nvSpPr>
      <dsp:spPr>
        <a:xfrm>
          <a:off x="339756" y="1424281"/>
          <a:ext cx="176249" cy="2763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3921"/>
              </a:lnTo>
              <a:lnTo>
                <a:pt x="176249" y="2763921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94164-BBA4-4186-84BE-46F9AC137F26}">
      <dsp:nvSpPr>
        <dsp:cNvPr id="0" name=""/>
        <dsp:cNvSpPr/>
      </dsp:nvSpPr>
      <dsp:spPr>
        <a:xfrm>
          <a:off x="339756" y="1424281"/>
          <a:ext cx="176249" cy="2009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479"/>
              </a:lnTo>
              <a:lnTo>
                <a:pt x="176249" y="200947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4D620-EA6B-46BB-A78E-D75815DFB8FB}">
      <dsp:nvSpPr>
        <dsp:cNvPr id="0" name=""/>
        <dsp:cNvSpPr/>
      </dsp:nvSpPr>
      <dsp:spPr>
        <a:xfrm>
          <a:off x="339756" y="1424281"/>
          <a:ext cx="176249" cy="1255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5037"/>
              </a:lnTo>
              <a:lnTo>
                <a:pt x="176249" y="125503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FBCA9-1F9E-413F-8A27-98772AA12971}">
      <dsp:nvSpPr>
        <dsp:cNvPr id="0" name=""/>
        <dsp:cNvSpPr/>
      </dsp:nvSpPr>
      <dsp:spPr>
        <a:xfrm>
          <a:off x="339756" y="1424281"/>
          <a:ext cx="176249" cy="500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595"/>
              </a:lnTo>
              <a:lnTo>
                <a:pt x="176249" y="50059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3922E-D9EF-49C2-83A1-9B9D01F07489}">
      <dsp:nvSpPr>
        <dsp:cNvPr id="0" name=""/>
        <dsp:cNvSpPr/>
      </dsp:nvSpPr>
      <dsp:spPr>
        <a:xfrm>
          <a:off x="809754" y="590033"/>
          <a:ext cx="710873" cy="246749"/>
        </a:xfrm>
        <a:custGeom>
          <a:avLst/>
          <a:gdLst/>
          <a:ahLst/>
          <a:cxnLst/>
          <a:rect l="0" t="0" r="0" b="0"/>
          <a:pathLst>
            <a:path>
              <a:moveTo>
                <a:pt x="710873" y="0"/>
              </a:moveTo>
              <a:lnTo>
                <a:pt x="710873" y="123374"/>
              </a:lnTo>
              <a:lnTo>
                <a:pt x="0" y="123374"/>
              </a:lnTo>
              <a:lnTo>
                <a:pt x="0" y="24674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1E6C6-D5E8-4C95-8DEB-6081FC56FAFF}">
      <dsp:nvSpPr>
        <dsp:cNvPr id="0" name=""/>
        <dsp:cNvSpPr/>
      </dsp:nvSpPr>
      <dsp:spPr>
        <a:xfrm>
          <a:off x="933129" y="2534"/>
          <a:ext cx="1174996" cy="587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9A4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rgbClr val="012169"/>
              </a:solidFill>
            </a:rPr>
            <a:t>Presidencia</a:t>
          </a:r>
          <a:endParaRPr lang="es-ES" sz="1200" b="1" kern="1200" dirty="0">
            <a:solidFill>
              <a:srgbClr val="012169"/>
            </a:solidFill>
          </a:endParaRPr>
        </a:p>
      </dsp:txBody>
      <dsp:txXfrm>
        <a:off x="933129" y="2534"/>
        <a:ext cx="1174996" cy="587498"/>
      </dsp:txXfrm>
    </dsp:sp>
    <dsp:sp modelId="{06CFDFA3-81A3-4131-93D0-AFD793736344}">
      <dsp:nvSpPr>
        <dsp:cNvPr id="0" name=""/>
        <dsp:cNvSpPr/>
      </dsp:nvSpPr>
      <dsp:spPr>
        <a:xfrm>
          <a:off x="222256" y="836782"/>
          <a:ext cx="1174996" cy="587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UPVAI</a:t>
          </a:r>
        </a:p>
      </dsp:txBody>
      <dsp:txXfrm>
        <a:off x="222256" y="836782"/>
        <a:ext cx="1174996" cy="587498"/>
      </dsp:txXfrm>
    </dsp:sp>
    <dsp:sp modelId="{6D914DA9-21D1-4E4A-B4AF-0E75F2904797}">
      <dsp:nvSpPr>
        <dsp:cNvPr id="0" name=""/>
        <dsp:cNvSpPr/>
      </dsp:nvSpPr>
      <dsp:spPr>
        <a:xfrm>
          <a:off x="516005" y="1671030"/>
          <a:ext cx="1868397" cy="50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DGPE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Planeación y Evaluación</a:t>
          </a:r>
        </a:p>
      </dsp:txBody>
      <dsp:txXfrm>
        <a:off x="516005" y="1671030"/>
        <a:ext cx="1868397" cy="507692"/>
      </dsp:txXfrm>
    </dsp:sp>
    <dsp:sp modelId="{D380181A-BAE3-43DD-9F2D-AAD813D2A05C}">
      <dsp:nvSpPr>
        <dsp:cNvPr id="0" name=""/>
        <dsp:cNvSpPr/>
      </dsp:nvSpPr>
      <dsp:spPr>
        <a:xfrm>
          <a:off x="516005" y="2425472"/>
          <a:ext cx="1868397" cy="50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DGPC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Promoción a la Competencia</a:t>
          </a:r>
        </a:p>
      </dsp:txBody>
      <dsp:txXfrm>
        <a:off x="516005" y="2425472"/>
        <a:ext cx="1868397" cy="507692"/>
      </dsp:txXfrm>
    </dsp:sp>
    <dsp:sp modelId="{79BD1091-7D7D-4CB0-BACF-EB104659DB6F}">
      <dsp:nvSpPr>
        <dsp:cNvPr id="0" name=""/>
        <dsp:cNvSpPr/>
      </dsp:nvSpPr>
      <dsp:spPr>
        <a:xfrm>
          <a:off x="516005" y="3179914"/>
          <a:ext cx="1868397" cy="50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DGCS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Comunicación Social</a:t>
          </a:r>
        </a:p>
      </dsp:txBody>
      <dsp:txXfrm>
        <a:off x="516005" y="3179914"/>
        <a:ext cx="1868397" cy="507692"/>
      </dsp:txXfrm>
    </dsp:sp>
    <dsp:sp modelId="{A2BE1EE9-4EB1-491C-826A-6C6C8922D12D}">
      <dsp:nvSpPr>
        <dsp:cNvPr id="0" name=""/>
        <dsp:cNvSpPr/>
      </dsp:nvSpPr>
      <dsp:spPr>
        <a:xfrm>
          <a:off x="516005" y="3934356"/>
          <a:ext cx="1868397" cy="50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Asuntos Internacionales</a:t>
          </a:r>
        </a:p>
      </dsp:txBody>
      <dsp:txXfrm>
        <a:off x="516005" y="3934356"/>
        <a:ext cx="1868397" cy="507692"/>
      </dsp:txXfrm>
    </dsp:sp>
    <dsp:sp modelId="{CA6CD2DD-63A6-4B4E-B3E1-909830466CA2}">
      <dsp:nvSpPr>
        <dsp:cNvPr id="0" name=""/>
        <dsp:cNvSpPr/>
      </dsp:nvSpPr>
      <dsp:spPr>
        <a:xfrm>
          <a:off x="516005" y="4688798"/>
          <a:ext cx="1868397" cy="507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Análisis Regulatorio</a:t>
          </a:r>
        </a:p>
      </dsp:txBody>
      <dsp:txXfrm>
        <a:off x="516005" y="4688798"/>
        <a:ext cx="1868397" cy="507692"/>
      </dsp:txXfrm>
    </dsp:sp>
    <dsp:sp modelId="{722B56A5-C610-415C-93E2-6CA1BC6F8601}">
      <dsp:nvSpPr>
        <dsp:cNvPr id="0" name=""/>
        <dsp:cNvSpPr/>
      </dsp:nvSpPr>
      <dsp:spPr>
        <a:xfrm>
          <a:off x="1644002" y="836782"/>
          <a:ext cx="1174996" cy="587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DG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>
              <a:solidFill>
                <a:srgbClr val="012169"/>
              </a:solidFill>
            </a:rPr>
            <a:t>Administración</a:t>
          </a:r>
        </a:p>
      </dsp:txBody>
      <dsp:txXfrm>
        <a:off x="1644002" y="836782"/>
        <a:ext cx="1174996" cy="587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76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20E021-FA0D-437B-AF29-88D6BC1E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58698-0E26-4F76-8595-CA34F7E00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B7EB5E-AFAD-42C8-9E27-482ACAE2A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6674-5D70-4153-8CE2-E1086F7D9231}" type="datetimeFigureOut">
              <a:rPr lang="es-MX" smtClean="0"/>
              <a:t>10/jul.2018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2B548B-825C-46EE-BFC6-9F7BDC46DC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F1CC4-BE7A-46D5-AF1E-25CE1A6EC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AF0B6-01EA-4543-888B-6126CA2EDE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69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lobalcompetitionreview.com/edition/1001035/rating-enforcement-2017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ofece.mx/wp-content/uploads/2017/11/AforesVer2.pdf#pdf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ofece.mx/wp-content/uploads/2017/11/Soriana-Comer-v8.pdf#pdf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ofece.mx/attachments/article/769/Estudio-de-Medicamentos_vF-BAJA.pdf#pdf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.weforum.org/global-competitiveness-index-2017-2018/" TargetMode="External"/><Relationship Id="rId2" Type="http://schemas.openxmlformats.org/officeDocument/2006/relationships/hyperlink" Target="https://read.oecd-ilibrary.org/economics/economic-policy-reforms-2014_growth-2014-en#page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EA92868-6726-4935-B404-02FDCF8B0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BCF20ED-0195-4C66-9205-B22FD3A62DD8}"/>
              </a:ext>
            </a:extLst>
          </p:cNvPr>
          <p:cNvSpPr txBox="1"/>
          <p:nvPr/>
        </p:nvSpPr>
        <p:spPr>
          <a:xfrm>
            <a:off x="2973699" y="2929207"/>
            <a:ext cx="62446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solidFill>
                  <a:srgbClr val="012169"/>
                </a:solidFill>
              </a:rPr>
              <a:t>Política de </a:t>
            </a:r>
            <a:r>
              <a:rPr lang="es-MX" sz="4800" b="1" dirty="0">
                <a:solidFill>
                  <a:srgbClr val="012169"/>
                </a:solidFill>
              </a:rPr>
              <a:t>Competencia Económica </a:t>
            </a:r>
            <a:r>
              <a:rPr lang="es-MX" sz="4800" dirty="0">
                <a:solidFill>
                  <a:srgbClr val="012169"/>
                </a:solidFill>
              </a:rPr>
              <a:t>en México</a:t>
            </a:r>
            <a:endParaRPr lang="es-MX" sz="3200" dirty="0">
              <a:solidFill>
                <a:srgbClr val="012169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B2542C4-9C8D-4E6F-B549-238F2A8AE431}"/>
              </a:ext>
            </a:extLst>
          </p:cNvPr>
          <p:cNvSpPr txBox="1"/>
          <p:nvPr/>
        </p:nvSpPr>
        <p:spPr>
          <a:xfrm>
            <a:off x="10808898" y="6328199"/>
            <a:ext cx="1040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>
                <a:solidFill>
                  <a:srgbClr val="333F48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91670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0" y="1720840"/>
            <a:ext cx="79488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Incrementar el bienestar económico, especialmente el de los consumidores.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Defender a las empresas pequeñas del abuso de dominancia de empresas con poder de mercado.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Promover la integración de los mercados.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Favorecer la libertad económica.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Luchar contra la inflación, al evitar conductas colusorias.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Buscar equidad en los mercados, al promover condiciones equitativas para todas las empresas.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0685CA4-7AB5-470A-8322-6400F2F992D6}"/>
              </a:ext>
            </a:extLst>
          </p:cNvPr>
          <p:cNvSpPr/>
          <p:nvPr/>
        </p:nvSpPr>
        <p:spPr>
          <a:xfrm>
            <a:off x="777512" y="699777"/>
            <a:ext cx="764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Objetivos de la política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1241297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o 6">
            <a:extLst>
              <a:ext uri="{FF2B5EF4-FFF2-40B4-BE49-F238E27FC236}">
                <a16:creationId xmlns:a16="http://schemas.microsoft.com/office/drawing/2014/main" id="{51C3E970-5F03-4CA6-82C6-0C2315D0E18B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A484C815-1469-4EE1-9A37-2609EA4C45E6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23178FE-15A6-4EDB-BD80-DEE38383FEC5}"/>
              </a:ext>
            </a:extLst>
          </p:cNvPr>
          <p:cNvSpPr/>
          <p:nvPr/>
        </p:nvSpPr>
        <p:spPr>
          <a:xfrm>
            <a:off x="777512" y="699777"/>
            <a:ext cx="764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La Comisión Federal de Competencia Económica (COFECE)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9D4993C-5189-4902-99FE-C6DEDF404013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E0C7324-462E-45D4-A732-4C1A117644D5}"/>
              </a:ext>
            </a:extLst>
          </p:cNvPr>
          <p:cNvGrpSpPr/>
          <p:nvPr/>
        </p:nvGrpSpPr>
        <p:grpSpPr>
          <a:xfrm>
            <a:off x="777512" y="2528990"/>
            <a:ext cx="10307432" cy="3323987"/>
            <a:chOff x="777512" y="1829448"/>
            <a:chExt cx="10307432" cy="332398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5F56566-DE1C-478D-BA9F-48F7299F44D0}"/>
                </a:ext>
              </a:extLst>
            </p:cNvPr>
            <p:cNvSpPr/>
            <p:nvPr/>
          </p:nvSpPr>
          <p:spPr>
            <a:xfrm>
              <a:off x="777512" y="2291113"/>
              <a:ext cx="3138879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Garantizar la libre competencia y concurrencia, así como prevenir, investigar y combatir los monopolios, las prácticas monopólicas, las concentraciones y demás restricciones al funcionamiento eficiente de los mercados.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D538528-5F24-4FD1-9FBF-4479B5A0DA38}"/>
                </a:ext>
              </a:extLst>
            </p:cNvPr>
            <p:cNvSpPr/>
            <p:nvPr/>
          </p:nvSpPr>
          <p:spPr>
            <a:xfrm>
              <a:off x="777513" y="1829448"/>
              <a:ext cx="30094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09A44"/>
                  </a:solidFill>
                  <a:sym typeface="Futura Condensed" charset="0"/>
                </a:rPr>
                <a:t>Mandato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3D8924E-B7CF-497E-A71F-C358EE746C85}"/>
                </a:ext>
              </a:extLst>
            </p:cNvPr>
            <p:cNvSpPr/>
            <p:nvPr/>
          </p:nvSpPr>
          <p:spPr>
            <a:xfrm>
              <a:off x="4210485" y="2291113"/>
              <a:ext cx="300948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Órgano constitucional autónomo, con personalidad jurídica y patrimonio propio.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21D5AD2A-32E1-4E0F-B8D0-5E2F8FECF053}"/>
                </a:ext>
              </a:extLst>
            </p:cNvPr>
            <p:cNvSpPr/>
            <p:nvPr/>
          </p:nvSpPr>
          <p:spPr>
            <a:xfrm>
              <a:off x="4210483" y="1829448"/>
              <a:ext cx="30094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09A44"/>
                  </a:solidFill>
                  <a:sym typeface="Futura Condensed" charset="0"/>
                </a:rPr>
                <a:t>Personalidad jurídica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E3DD08A4-11A7-4496-BE70-4362B656C134}"/>
                </a:ext>
              </a:extLst>
            </p:cNvPr>
            <p:cNvSpPr/>
            <p:nvPr/>
          </p:nvSpPr>
          <p:spPr>
            <a:xfrm>
              <a:off x="7514062" y="2291113"/>
              <a:ext cx="3570882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Constitución Política de los Estados Unidos Mexicanos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b="1" dirty="0">
                  <a:solidFill>
                    <a:srgbClr val="012169"/>
                  </a:solidFill>
                  <a:sym typeface="Futura Condensed" charset="0"/>
                </a:rPr>
                <a:t>Ley Federal de Competencia Económica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Disposiciones Regulatorias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Estatuto Orgánico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Otra normatividad (responsabilidades, transparencia, etc.)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MX" altLang="es-ES" dirty="0">
                  <a:solidFill>
                    <a:srgbClr val="012169"/>
                  </a:solidFill>
                  <a:sym typeface="Futura Condensed" charset="0"/>
                </a:rPr>
                <a:t>Guías y Criterios Técnicos</a:t>
              </a: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AFCAAD5E-D4B0-48B8-8FF9-7724E1215B3F}"/>
                </a:ext>
              </a:extLst>
            </p:cNvPr>
            <p:cNvSpPr/>
            <p:nvPr/>
          </p:nvSpPr>
          <p:spPr>
            <a:xfrm>
              <a:off x="7514062" y="1829448"/>
              <a:ext cx="30094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09A44"/>
                  </a:solidFill>
                  <a:sym typeface="Futura Condensed" charset="0"/>
                </a:rPr>
                <a:t>Marco jurídico</a:t>
              </a: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66C4CB94-85F0-4246-8D02-D517A3140708}"/>
                </a:ext>
              </a:extLst>
            </p:cNvPr>
            <p:cNvCxnSpPr>
              <a:cxnSpLocks/>
            </p:cNvCxnSpPr>
            <p:nvPr/>
          </p:nvCxnSpPr>
          <p:spPr>
            <a:xfrm>
              <a:off x="4063438" y="2291113"/>
              <a:ext cx="0" cy="2459266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EED65BFC-4ABB-402C-BBB1-1EBBF72A0507}"/>
                </a:ext>
              </a:extLst>
            </p:cNvPr>
            <p:cNvCxnSpPr>
              <a:cxnSpLocks/>
            </p:cNvCxnSpPr>
            <p:nvPr/>
          </p:nvCxnSpPr>
          <p:spPr>
            <a:xfrm>
              <a:off x="7367016" y="2291113"/>
              <a:ext cx="0" cy="2459266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6530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F3AEBF24-25AB-4DBD-AE3F-E5A69145E91B}"/>
              </a:ext>
            </a:extLst>
          </p:cNvPr>
          <p:cNvSpPr/>
          <p:nvPr/>
        </p:nvSpPr>
        <p:spPr>
          <a:xfrm>
            <a:off x="777511" y="699777"/>
            <a:ext cx="8284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¿Quién y cómo se aplica la política de competencia en México?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35FD0234-C223-4EFC-AF72-1F56ACD9AA5F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1AF67A2-BC48-4AB6-AAF8-70A9D63A79CC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EAE80636-6048-444C-B026-76204B4E58BA}"/>
              </a:ext>
            </a:extLst>
          </p:cNvPr>
          <p:cNvGrpSpPr/>
          <p:nvPr/>
        </p:nvGrpSpPr>
        <p:grpSpPr>
          <a:xfrm>
            <a:off x="777511" y="1498449"/>
            <a:ext cx="10031428" cy="4022237"/>
            <a:chOff x="777511" y="1588932"/>
            <a:chExt cx="10031428" cy="4022237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9B985F00-649A-47BE-957A-769074FFBC80}"/>
                </a:ext>
              </a:extLst>
            </p:cNvPr>
            <p:cNvSpPr txBox="1"/>
            <p:nvPr/>
          </p:nvSpPr>
          <p:spPr>
            <a:xfrm>
              <a:off x="777511" y="1588932"/>
              <a:ext cx="2880000" cy="1077218"/>
            </a:xfrm>
            <a:prstGeom prst="rect">
              <a:avLst/>
            </a:prstGeom>
            <a:solidFill>
              <a:srgbClr val="009A4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s-MX" sz="1600" b="1" dirty="0">
                <a:solidFill>
                  <a:schemeClr val="bg1"/>
                </a:solidFill>
              </a:endParaRPr>
            </a:p>
            <a:p>
              <a:pPr algn="ctr"/>
              <a:r>
                <a:rPr lang="es-MX" sz="1600" b="1" dirty="0">
                  <a:solidFill>
                    <a:schemeClr val="bg1"/>
                  </a:solidFill>
                </a:rPr>
                <a:t>Autoridad de competencia*</a:t>
              </a:r>
            </a:p>
            <a:p>
              <a:pPr algn="ctr"/>
              <a:r>
                <a:rPr lang="es-MX" sz="1600" b="1" dirty="0">
                  <a:solidFill>
                    <a:schemeClr val="bg1"/>
                  </a:solidFill>
                </a:rPr>
                <a:t>(COFECE)</a:t>
              </a:r>
            </a:p>
            <a:p>
              <a:pPr algn="ctr"/>
              <a:endParaRPr lang="es-MX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BE9482B9-30F0-4358-B414-47F98CE16775}"/>
                </a:ext>
              </a:extLst>
            </p:cNvPr>
            <p:cNvSpPr txBox="1"/>
            <p:nvPr/>
          </p:nvSpPr>
          <p:spPr>
            <a:xfrm>
              <a:off x="7928939" y="1590323"/>
              <a:ext cx="2880000" cy="1077218"/>
            </a:xfrm>
            <a:prstGeom prst="rect">
              <a:avLst/>
            </a:prstGeom>
            <a:solidFill>
              <a:srgbClr val="009A4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</a:rPr>
                <a:t>Otros responsables de la política económica (autoridades públicas) y </a:t>
              </a:r>
            </a:p>
            <a:p>
              <a:pPr algn="ctr"/>
              <a:r>
                <a:rPr lang="es-MX" sz="1600" b="1" dirty="0">
                  <a:solidFill>
                    <a:schemeClr val="bg1"/>
                  </a:solidFill>
                </a:rPr>
                <a:t>otros actores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8769259A-1D34-49CB-87D5-B2B6BFFFD13A}"/>
                </a:ext>
              </a:extLst>
            </p:cNvPr>
            <p:cNvSpPr txBox="1"/>
            <p:nvPr/>
          </p:nvSpPr>
          <p:spPr>
            <a:xfrm>
              <a:off x="777511" y="5149504"/>
              <a:ext cx="10031428" cy="461665"/>
            </a:xfrm>
            <a:prstGeom prst="rect">
              <a:avLst/>
            </a:prstGeom>
            <a:noFill/>
            <a:ln>
              <a:solidFill>
                <a:srgbClr val="009A44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s-MX" sz="2400" b="1" dirty="0">
                  <a:solidFill>
                    <a:srgbClr val="012169"/>
                  </a:solidFill>
                </a:rPr>
                <a:t>MAYOR COMPETENCIA EN LOS MERCADOS</a:t>
              </a:r>
            </a:p>
          </p:txBody>
        </p: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49B3C99E-59B9-4F39-8FAE-88F94E6A350A}"/>
                </a:ext>
              </a:extLst>
            </p:cNvPr>
            <p:cNvCxnSpPr>
              <a:stCxn id="7" idx="3"/>
              <a:endCxn id="12" idx="1"/>
            </p:cNvCxnSpPr>
            <p:nvPr/>
          </p:nvCxnSpPr>
          <p:spPr>
            <a:xfrm>
              <a:off x="3657511" y="2127541"/>
              <a:ext cx="4271428" cy="1391"/>
            </a:xfrm>
            <a:prstGeom prst="straightConnector1">
              <a:avLst/>
            </a:prstGeom>
            <a:ln w="38100">
              <a:solidFill>
                <a:srgbClr val="009A4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70111D6-59DD-4015-9DE1-56BC2A3E0581}"/>
                </a:ext>
              </a:extLst>
            </p:cNvPr>
            <p:cNvSpPr txBox="1"/>
            <p:nvPr/>
          </p:nvSpPr>
          <p:spPr>
            <a:xfrm>
              <a:off x="4353225" y="1588932"/>
              <a:ext cx="2880000" cy="1080000"/>
            </a:xfrm>
            <a:prstGeom prst="rect">
              <a:avLst/>
            </a:prstGeom>
            <a:solidFill>
              <a:srgbClr val="009A4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</a:rPr>
                <a:t>Promocionar la competencia en todos los ámbitos de la economía</a:t>
              </a:r>
            </a:p>
          </p:txBody>
        </p: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A4E4FD1E-94A8-40ED-8479-0A21861D1CC5}"/>
                </a:ext>
              </a:extLst>
            </p:cNvPr>
            <p:cNvCxnSpPr>
              <a:stCxn id="7" idx="2"/>
            </p:cNvCxnSpPr>
            <p:nvPr/>
          </p:nvCxnSpPr>
          <p:spPr>
            <a:xfrm>
              <a:off x="2217511" y="2666150"/>
              <a:ext cx="0" cy="2444186"/>
            </a:xfrm>
            <a:prstGeom prst="straightConnector1">
              <a:avLst/>
            </a:prstGeom>
            <a:ln w="38100">
              <a:solidFill>
                <a:srgbClr val="009A4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69B8619-4BF1-402B-90C2-79BA6438EEF9}"/>
                </a:ext>
              </a:extLst>
            </p:cNvPr>
            <p:cNvSpPr txBox="1"/>
            <p:nvPr/>
          </p:nvSpPr>
          <p:spPr>
            <a:xfrm>
              <a:off x="777511" y="3351025"/>
              <a:ext cx="2880000" cy="10772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9A44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s-MX" sz="1600" dirty="0">
                <a:solidFill>
                  <a:srgbClr val="012169"/>
                </a:solidFill>
              </a:endParaRPr>
            </a:p>
            <a:p>
              <a:pPr algn="ctr"/>
              <a:r>
                <a:rPr lang="es-MX" sz="1600" dirty="0">
                  <a:solidFill>
                    <a:srgbClr val="012169"/>
                  </a:solidFill>
                </a:rPr>
                <a:t>Hacer cumplir la ley en materia de competencia</a:t>
              </a:r>
            </a:p>
            <a:p>
              <a:pPr algn="ctr"/>
              <a:endParaRPr lang="es-MX" sz="1600" dirty="0">
                <a:solidFill>
                  <a:srgbClr val="012169"/>
                </a:solidFill>
              </a:endParaRPr>
            </a:p>
          </p:txBody>
        </p: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B20CE1E4-6FB4-403C-9B78-684E6BC05422}"/>
                </a:ext>
              </a:extLst>
            </p:cNvPr>
            <p:cNvCxnSpPr/>
            <p:nvPr/>
          </p:nvCxnSpPr>
          <p:spPr>
            <a:xfrm>
              <a:off x="9320922" y="2666150"/>
              <a:ext cx="0" cy="2444186"/>
            </a:xfrm>
            <a:prstGeom prst="straightConnector1">
              <a:avLst/>
            </a:prstGeom>
            <a:ln w="38100">
              <a:solidFill>
                <a:srgbClr val="009A44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A8C06226-D160-4FAC-9FA6-CA9ECECB4621}"/>
                </a:ext>
              </a:extLst>
            </p:cNvPr>
            <p:cNvSpPr txBox="1"/>
            <p:nvPr/>
          </p:nvSpPr>
          <p:spPr>
            <a:xfrm>
              <a:off x="7928939" y="3351025"/>
              <a:ext cx="2880000" cy="10772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9A44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s-MX" sz="1600" dirty="0">
                <a:solidFill>
                  <a:srgbClr val="012169"/>
                </a:solidFill>
              </a:endParaRPr>
            </a:p>
            <a:p>
              <a:pPr algn="ctr"/>
              <a:r>
                <a:rPr lang="es-MX" sz="1600" dirty="0">
                  <a:solidFill>
                    <a:srgbClr val="012169"/>
                  </a:solidFill>
                </a:rPr>
                <a:t>Aplicar políticas y regulaciones pro-competitivas</a:t>
              </a:r>
            </a:p>
            <a:p>
              <a:pPr algn="ctr"/>
              <a:endParaRPr lang="es-MX" sz="1600" dirty="0">
                <a:solidFill>
                  <a:srgbClr val="012169"/>
                </a:solidFill>
              </a:endParaRPr>
            </a:p>
          </p:txBody>
        </p:sp>
      </p:grp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7E5C776-7C65-4D3E-BCD0-6664DBFFAD7F}"/>
              </a:ext>
            </a:extLst>
          </p:cNvPr>
          <p:cNvSpPr/>
          <p:nvPr/>
        </p:nvSpPr>
        <p:spPr>
          <a:xfrm>
            <a:off x="777512" y="6302106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* El Instituto Federal de Telecomunicaciones (IFT) aplica la política de competencia en los sectores de telecomunicaciones y radiodifusión.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5936169-6235-4C81-988A-8E85DC4F577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784909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o 1">
            <a:extLst>
              <a:ext uri="{FF2B5EF4-FFF2-40B4-BE49-F238E27FC236}">
                <a16:creationId xmlns:a16="http://schemas.microsoft.com/office/drawing/2014/main" id="{35FD0234-C223-4EFC-AF72-1F56ACD9AA5F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1AF67A2-BC48-4AB6-AAF8-70A9D63A79CC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3AEBF24-25AB-4DBD-AE3F-E5A69145E91B}"/>
              </a:ext>
            </a:extLst>
          </p:cNvPr>
          <p:cNvSpPr/>
          <p:nvPr/>
        </p:nvSpPr>
        <p:spPr>
          <a:xfrm>
            <a:off x="777511" y="699777"/>
            <a:ext cx="8284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Facultades de la COFECE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65A52A4-F4EA-4F08-908A-04CDAD36D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84811"/>
              </p:ext>
            </p:extLst>
          </p:nvPr>
        </p:nvGraphicFramePr>
        <p:xfrm>
          <a:off x="777510" y="1277985"/>
          <a:ext cx="9444663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308">
                  <a:extLst>
                    <a:ext uri="{9D8B030D-6E8A-4147-A177-3AD203B41FA5}">
                      <a16:colId xmlns:a16="http://schemas.microsoft.com/office/drawing/2014/main" val="1439336638"/>
                    </a:ext>
                  </a:extLst>
                </a:gridCol>
                <a:gridCol w="5759355">
                  <a:extLst>
                    <a:ext uri="{9D8B030D-6E8A-4147-A177-3AD203B41FA5}">
                      <a16:colId xmlns:a16="http://schemas.microsoft.com/office/drawing/2014/main" val="1688755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Objetivo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Intervención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57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rgbClr val="012169"/>
                          </a:solidFill>
                        </a:rPr>
                        <a:t>Sancionar conducta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Inv. de Prácticas Monopólicas Absolutas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Inv. de Prácticas Monopólicas Relativas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Concentraciones ilícitas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rgbClr val="012169"/>
                          </a:solidFill>
                        </a:rPr>
                        <a:t>Corregir estructuras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sz="1600" dirty="0">
                          <a:solidFill>
                            <a:srgbClr val="012169"/>
                          </a:solidFill>
                        </a:rPr>
                        <a:t>Investigación por barreras a la competencia </a:t>
                      </a:r>
                    </a:p>
                    <a:p>
                      <a:pPr marL="285750" indent="-28575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sz="1600" dirty="0">
                          <a:solidFill>
                            <a:srgbClr val="012169"/>
                          </a:solidFill>
                        </a:rPr>
                        <a:t>Declaratorias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3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rgbClr val="012169"/>
                          </a:solidFill>
                        </a:rPr>
                        <a:t>Prevenir estructuras anticompetitivas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Análisis de concentración 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Análisis de licitaciones y otorgamiento de concesiones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45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rgbClr val="012169"/>
                          </a:solidFill>
                        </a:rPr>
                        <a:t>Cuidar las reglas del juego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Opiniones a marcos normativos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Opiniones a bases de licitación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Estudios de mercado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dirty="0">
                          <a:solidFill>
                            <a:srgbClr val="012169"/>
                          </a:solidFill>
                          <a:latin typeface="+mn-lt"/>
                        </a:rPr>
                        <a:t>Otros documentos de abogacía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6297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54398DB-B3D6-4B2B-82B2-368A4475A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242282"/>
              </p:ext>
            </p:extLst>
          </p:nvPr>
        </p:nvGraphicFramePr>
        <p:xfrm>
          <a:off x="777510" y="5331615"/>
          <a:ext cx="9444663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308">
                  <a:extLst>
                    <a:ext uri="{9D8B030D-6E8A-4147-A177-3AD203B41FA5}">
                      <a16:colId xmlns:a16="http://schemas.microsoft.com/office/drawing/2014/main" val="1439336638"/>
                    </a:ext>
                  </a:extLst>
                </a:gridCol>
                <a:gridCol w="5759355">
                  <a:extLst>
                    <a:ext uri="{9D8B030D-6E8A-4147-A177-3AD203B41FA5}">
                      <a16:colId xmlns:a16="http://schemas.microsoft.com/office/drawing/2014/main" val="1688755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Objetivo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Intervención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157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dirty="0">
                          <a:solidFill>
                            <a:srgbClr val="012169"/>
                          </a:solidFill>
                        </a:rPr>
                        <a:t>Fijar precios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dirty="0">
                          <a:solidFill>
                            <a:srgbClr val="012169"/>
                          </a:solidFill>
                        </a:rPr>
                        <a:t>Clausurar establecimientos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dirty="0">
                          <a:solidFill>
                            <a:srgbClr val="012169"/>
                          </a:solidFill>
                        </a:rPr>
                        <a:t>Establecer regulación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b="0" dirty="0">
                          <a:solidFill>
                            <a:srgbClr val="012169"/>
                          </a:solidFill>
                          <a:latin typeface="+mn-lt"/>
                        </a:rPr>
                        <a:t>Sancionar participantes de mercados altas</a:t>
                      </a:r>
                    </a:p>
                    <a:p>
                      <a:pPr marL="285750" indent="-28575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600" b="0" dirty="0">
                          <a:solidFill>
                            <a:srgbClr val="012169"/>
                          </a:solidFill>
                          <a:latin typeface="+mn-lt"/>
                        </a:rPr>
                        <a:t>Sancionar alzas en precios o altos márgenes de ganancia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7475"/>
                  </a:ext>
                </a:extLst>
              </a:tr>
            </a:tbl>
          </a:graphicData>
        </a:graphic>
      </p:graphicFrame>
      <p:sp>
        <p:nvSpPr>
          <p:cNvPr id="22" name="Rectángulo 21">
            <a:extLst>
              <a:ext uri="{FF2B5EF4-FFF2-40B4-BE49-F238E27FC236}">
                <a16:creationId xmlns:a16="http://schemas.microsoft.com/office/drawing/2014/main" id="{5CA7F4AB-B304-41E3-98B9-30FAC142DA5C}"/>
              </a:ext>
            </a:extLst>
          </p:cNvPr>
          <p:cNvSpPr/>
          <p:nvPr/>
        </p:nvSpPr>
        <p:spPr>
          <a:xfrm>
            <a:off x="777511" y="4813368"/>
            <a:ext cx="8284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Intervenciones que NO puede realizar la COFECE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6A64432-5FF7-481F-9DEE-84D5B2158477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1957177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o 1">
            <a:extLst>
              <a:ext uri="{FF2B5EF4-FFF2-40B4-BE49-F238E27FC236}">
                <a16:creationId xmlns:a16="http://schemas.microsoft.com/office/drawing/2014/main" id="{35FD0234-C223-4EFC-AF72-1F56ACD9AA5F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265286-4A58-4A5E-9489-ECB70D422082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1AF67A2-BC48-4AB6-AAF8-70A9D63A79CC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A5CAB69-B24D-4E33-A775-C10B728E00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312562"/>
              </p:ext>
            </p:extLst>
          </p:nvPr>
        </p:nvGraphicFramePr>
        <p:xfrm>
          <a:off x="2144269" y="1345720"/>
          <a:ext cx="4728679" cy="519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691EF2FF-1BAC-458E-9D46-EED589B016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1631297"/>
              </p:ext>
            </p:extLst>
          </p:nvPr>
        </p:nvGraphicFramePr>
        <p:xfrm>
          <a:off x="7424529" y="1413453"/>
          <a:ext cx="3041256" cy="5199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1D7EB59-F52F-4B2F-A2C3-EAC6F4ADBC43}"/>
              </a:ext>
            </a:extLst>
          </p:cNvPr>
          <p:cNvCxnSpPr>
            <a:cxnSpLocks/>
          </p:cNvCxnSpPr>
          <p:nvPr/>
        </p:nvCxnSpPr>
        <p:spPr>
          <a:xfrm>
            <a:off x="5111372" y="1703480"/>
            <a:ext cx="3243532" cy="0"/>
          </a:xfrm>
          <a:prstGeom prst="line">
            <a:avLst/>
          </a:prstGeom>
          <a:ln w="28575">
            <a:solidFill>
              <a:srgbClr val="009A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36DD490C-3ECA-4F6E-9BD8-CE131527CED3}"/>
              </a:ext>
            </a:extLst>
          </p:cNvPr>
          <p:cNvGrpSpPr/>
          <p:nvPr/>
        </p:nvGrpSpPr>
        <p:grpSpPr>
          <a:xfrm>
            <a:off x="777511" y="2279783"/>
            <a:ext cx="1090967" cy="545483"/>
            <a:chOff x="709244" y="1733239"/>
            <a:chExt cx="1218223" cy="609111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43E8861-9AE5-49CA-8ED5-AF06AF5B4ACE}"/>
                </a:ext>
              </a:extLst>
            </p:cNvPr>
            <p:cNvSpPr/>
            <p:nvPr/>
          </p:nvSpPr>
          <p:spPr>
            <a:xfrm>
              <a:off x="709244" y="1733239"/>
              <a:ext cx="1218223" cy="609111"/>
            </a:xfrm>
            <a:prstGeom prst="rect">
              <a:avLst/>
            </a:prstGeom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EBCE179-D1EC-49AE-AF50-CD8E221FF9D1}"/>
                </a:ext>
              </a:extLst>
            </p:cNvPr>
            <p:cNvSpPr txBox="1"/>
            <p:nvPr/>
          </p:nvSpPr>
          <p:spPr>
            <a:xfrm>
              <a:off x="709244" y="1733239"/>
              <a:ext cx="1218223" cy="609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100" dirty="0">
                  <a:solidFill>
                    <a:srgbClr val="012169"/>
                  </a:solidFill>
                </a:rPr>
                <a:t>Contraloría Interna</a:t>
              </a:r>
              <a:endParaRPr lang="es-ES" sz="1100" kern="1200" dirty="0">
                <a:solidFill>
                  <a:srgbClr val="012169"/>
                </a:solidFill>
              </a:endParaRPr>
            </a:p>
          </p:txBody>
        </p:sp>
      </p:grp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736E59D-E168-4904-9B8B-5F6FB28DA502}"/>
              </a:ext>
            </a:extLst>
          </p:cNvPr>
          <p:cNvSpPr/>
          <p:nvPr/>
        </p:nvSpPr>
        <p:spPr>
          <a:xfrm>
            <a:off x="777511" y="699777"/>
            <a:ext cx="3501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Estructura de la COFECE</a:t>
            </a:r>
          </a:p>
        </p:txBody>
      </p:sp>
    </p:spTree>
    <p:extLst>
      <p:ext uri="{BB962C8B-B14F-4D97-AF65-F5344CB8AC3E}">
        <p14:creationId xmlns:p14="http://schemas.microsoft.com/office/powerpoint/2010/main" val="2345014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o 6">
            <a:extLst>
              <a:ext uri="{FF2B5EF4-FFF2-40B4-BE49-F238E27FC236}">
                <a16:creationId xmlns:a16="http://schemas.microsoft.com/office/drawing/2014/main" id="{51C3E970-5F03-4CA6-82C6-0C2315D0E18B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DDF5B71-6C26-43F7-87A7-E7E79740DB8A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A484C815-1469-4EE1-9A37-2609EA4C45E6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9801C45-8FB8-44A9-87E2-087D209735D9}"/>
              </a:ext>
            </a:extLst>
          </p:cNvPr>
          <p:cNvSpPr/>
          <p:nvPr/>
        </p:nvSpPr>
        <p:spPr>
          <a:xfrm>
            <a:off x="777511" y="699776"/>
            <a:ext cx="70791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Evolución de la política de competencia en México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DE780C5-E294-4B6A-A777-733F62788287}"/>
              </a:ext>
            </a:extLst>
          </p:cNvPr>
          <p:cNvSpPr/>
          <p:nvPr/>
        </p:nvSpPr>
        <p:spPr>
          <a:xfrm>
            <a:off x="77751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1° LFCE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527689D4-7A40-457E-BC7B-88E5A53AC34F}"/>
              </a:ext>
            </a:extLst>
          </p:cNvPr>
          <p:cNvSpPr/>
          <p:nvPr/>
        </p:nvSpPr>
        <p:spPr>
          <a:xfrm>
            <a:off x="237887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1° reforma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C014853-B939-4F05-BBB1-71098AD2236D}"/>
              </a:ext>
            </a:extLst>
          </p:cNvPr>
          <p:cNvSpPr/>
          <p:nvPr/>
        </p:nvSpPr>
        <p:spPr>
          <a:xfrm>
            <a:off x="398023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2° reforma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BADC00D1-3629-48C6-AE78-AD8154AB1163}"/>
              </a:ext>
            </a:extLst>
          </p:cNvPr>
          <p:cNvSpPr/>
          <p:nvPr/>
        </p:nvSpPr>
        <p:spPr>
          <a:xfrm>
            <a:off x="558159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Reforma constitucional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03666FA0-D3FE-4FF0-8889-80654A63E1AA}"/>
              </a:ext>
            </a:extLst>
          </p:cNvPr>
          <p:cNvSpPr/>
          <p:nvPr/>
        </p:nvSpPr>
        <p:spPr>
          <a:xfrm>
            <a:off x="718295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Nueva LFCE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DB60F50-EA32-40A5-B9FA-EC7CAF827A71}"/>
              </a:ext>
            </a:extLst>
          </p:cNvPr>
          <p:cNvSpPr/>
          <p:nvPr/>
        </p:nvSpPr>
        <p:spPr>
          <a:xfrm>
            <a:off x="8784313" y="1432331"/>
            <a:ext cx="144000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Disposiciones Regulatorias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ECC8268-7DA6-4FC1-BB7B-72FC99163808}"/>
              </a:ext>
            </a:extLst>
          </p:cNvPr>
          <p:cNvSpPr/>
          <p:nvPr/>
        </p:nvSpPr>
        <p:spPr>
          <a:xfrm>
            <a:off x="10365781" y="1432331"/>
            <a:ext cx="827760" cy="540000"/>
          </a:xfrm>
          <a:prstGeom prst="rect">
            <a:avLst/>
          </a:prstGeom>
          <a:ln>
            <a:solidFill>
              <a:srgbClr val="009A4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HOY</a:t>
            </a:r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C6E9922F-0206-47A4-AA50-2DFE9D295295}"/>
              </a:ext>
            </a:extLst>
          </p:cNvPr>
          <p:cNvCxnSpPr>
            <a:cxnSpLocks/>
          </p:cNvCxnSpPr>
          <p:nvPr/>
        </p:nvCxnSpPr>
        <p:spPr>
          <a:xfrm>
            <a:off x="0" y="2734852"/>
            <a:ext cx="11754853" cy="0"/>
          </a:xfrm>
          <a:prstGeom prst="straightConnector1">
            <a:avLst/>
          </a:prstGeom>
          <a:ln w="63500">
            <a:solidFill>
              <a:srgbClr val="009A44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76EA7E5-7E54-4B57-AD55-6E208CEE53E3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1497513" y="1972331"/>
            <a:ext cx="0" cy="762521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5C590BA8-9F56-4D6A-9137-EDC8A421443B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3098873" y="1972331"/>
            <a:ext cx="1" cy="750488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0FFECC8A-4D18-4E06-8B2B-089796518D75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4700233" y="1972331"/>
            <a:ext cx="1" cy="750488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C2A6B4FB-E431-4761-B915-34271B85DC4E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6301593" y="1972331"/>
            <a:ext cx="1" cy="750488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DB6930F-C1BB-4369-A90D-BEC2B89D7DEA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7902953" y="1972331"/>
            <a:ext cx="1" cy="750488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EC052475-2F5C-4C5C-8D25-30F0443E2D72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504313" y="1972331"/>
            <a:ext cx="1" cy="750488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7A853B0B-2682-4F2F-BFFA-52665F125C52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10779661" y="1972331"/>
            <a:ext cx="1" cy="739199"/>
          </a:xfrm>
          <a:prstGeom prst="line">
            <a:avLst/>
          </a:prstGeom>
          <a:ln>
            <a:solidFill>
              <a:srgbClr val="009A4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46">
            <a:extLst>
              <a:ext uri="{FF2B5EF4-FFF2-40B4-BE49-F238E27FC236}">
                <a16:creationId xmlns:a16="http://schemas.microsoft.com/office/drawing/2014/main" id="{AD4B9AB1-F8F9-4DC7-AB10-112E7383C9CF}"/>
              </a:ext>
            </a:extLst>
          </p:cNvPr>
          <p:cNvSpPr/>
          <p:nvPr/>
        </p:nvSpPr>
        <p:spPr>
          <a:xfrm>
            <a:off x="77751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1992-1993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A7AF5911-C70D-4B7F-94DB-2CDB11F41A46}"/>
              </a:ext>
            </a:extLst>
          </p:cNvPr>
          <p:cNvSpPr/>
          <p:nvPr/>
        </p:nvSpPr>
        <p:spPr>
          <a:xfrm>
            <a:off x="237887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2006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2640E848-54A8-481A-9EA9-5B1B22E0E6AE}"/>
              </a:ext>
            </a:extLst>
          </p:cNvPr>
          <p:cNvSpPr/>
          <p:nvPr/>
        </p:nvSpPr>
        <p:spPr>
          <a:xfrm>
            <a:off x="398023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2011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08666237-8047-45F8-AF86-94A219E04A39}"/>
              </a:ext>
            </a:extLst>
          </p:cNvPr>
          <p:cNvSpPr/>
          <p:nvPr/>
        </p:nvSpPr>
        <p:spPr>
          <a:xfrm>
            <a:off x="558159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2013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B096C97-DEBB-4BB0-A05C-5B6870C625E0}"/>
              </a:ext>
            </a:extLst>
          </p:cNvPr>
          <p:cNvSpPr/>
          <p:nvPr/>
        </p:nvSpPr>
        <p:spPr>
          <a:xfrm>
            <a:off x="718295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2014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9BFC669F-C6D1-400C-908A-D60BD1E47EEC}"/>
              </a:ext>
            </a:extLst>
          </p:cNvPr>
          <p:cNvSpPr/>
          <p:nvPr/>
        </p:nvSpPr>
        <p:spPr>
          <a:xfrm>
            <a:off x="8784313" y="2857964"/>
            <a:ext cx="1440000" cy="338554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2014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552EA347-A85E-48D2-B6BE-B99C1B5A1C38}"/>
              </a:ext>
            </a:extLst>
          </p:cNvPr>
          <p:cNvSpPr/>
          <p:nvPr/>
        </p:nvSpPr>
        <p:spPr>
          <a:xfrm>
            <a:off x="492458" y="3306084"/>
            <a:ext cx="2010110" cy="1077218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Se crea la</a:t>
            </a:r>
          </a:p>
          <a:p>
            <a:pPr algn="ctr"/>
            <a:r>
              <a:rPr lang="es-MX" altLang="es-ES" sz="1600" b="1" dirty="0">
                <a:solidFill>
                  <a:srgbClr val="012169"/>
                </a:solidFill>
                <a:sym typeface="Futura Condensed" charset="0"/>
              </a:rPr>
              <a:t>Comisión Federal de Competencia</a:t>
            </a:r>
          </a:p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(CFC)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B881EB71-628E-46BA-9FBA-F856D8556E10}"/>
              </a:ext>
            </a:extLst>
          </p:cNvPr>
          <p:cNvSpPr/>
          <p:nvPr/>
        </p:nvSpPr>
        <p:spPr>
          <a:xfrm>
            <a:off x="6015990" y="3306084"/>
            <a:ext cx="2333926" cy="1077218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Se crea la</a:t>
            </a:r>
          </a:p>
          <a:p>
            <a:pPr algn="ctr"/>
            <a:r>
              <a:rPr lang="es-MX" altLang="es-ES" sz="1600" b="1" dirty="0">
                <a:solidFill>
                  <a:srgbClr val="012169"/>
                </a:solidFill>
                <a:sym typeface="Futura Condensed" charset="0"/>
              </a:rPr>
              <a:t>Comisión Federal de Competencia Económica</a:t>
            </a:r>
          </a:p>
          <a:p>
            <a:pPr algn="ctr"/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(COFECE)</a:t>
            </a:r>
          </a:p>
        </p:txBody>
      </p:sp>
      <p:graphicFrame>
        <p:nvGraphicFramePr>
          <p:cNvPr id="55" name="Tabla 54">
            <a:extLst>
              <a:ext uri="{FF2B5EF4-FFF2-40B4-BE49-F238E27FC236}">
                <a16:creationId xmlns:a16="http://schemas.microsoft.com/office/drawing/2014/main" id="{6CB3AAEF-F47B-4D8D-BB81-6A21474FB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21054"/>
              </p:ext>
            </p:extLst>
          </p:nvPr>
        </p:nvGraphicFramePr>
        <p:xfrm>
          <a:off x="807976" y="5005585"/>
          <a:ext cx="10416028" cy="1257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04">
                  <a:extLst>
                    <a:ext uri="{9D8B030D-6E8A-4147-A177-3AD203B41FA5}">
                      <a16:colId xmlns:a16="http://schemas.microsoft.com/office/drawing/2014/main" val="1190793283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730568667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2032570951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1677292007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492084415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1920812984"/>
                    </a:ext>
                  </a:extLst>
                </a:gridCol>
                <a:gridCol w="1488004">
                  <a:extLst>
                    <a:ext uri="{9D8B030D-6E8A-4147-A177-3AD203B41FA5}">
                      <a16:colId xmlns:a16="http://schemas.microsoft.com/office/drawing/2014/main" val="1596549679"/>
                    </a:ext>
                  </a:extLst>
                </a:gridCol>
              </a:tblGrid>
              <a:tr h="394721"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1993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2006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2011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2013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2014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953116"/>
                  </a:ext>
                </a:extLst>
              </a:tr>
              <a:tr h="344464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Presupuesto anual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$43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$153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$163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$225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$297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$618 </a:t>
                      </a:r>
                      <a:r>
                        <a:rPr lang="es-MX" sz="1400" b="0" dirty="0" err="1">
                          <a:solidFill>
                            <a:srgbClr val="012169"/>
                          </a:solidFill>
                        </a:rPr>
                        <a:t>mdp</a:t>
                      </a:r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927292"/>
                  </a:ext>
                </a:extLst>
              </a:tr>
              <a:tr h="344464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Personal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rgbClr val="01216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252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254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375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rgbClr val="012169"/>
                          </a:solidFill>
                        </a:rPr>
                        <a:t>462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147777"/>
                  </a:ext>
                </a:extLst>
              </a:tr>
            </a:tbl>
          </a:graphicData>
        </a:graphic>
      </p:graphicFrame>
      <p:sp>
        <p:nvSpPr>
          <p:cNvPr id="31" name="Rectángulo 30">
            <a:extLst>
              <a:ext uri="{FF2B5EF4-FFF2-40B4-BE49-F238E27FC236}">
                <a16:creationId xmlns:a16="http://schemas.microsoft.com/office/drawing/2014/main" id="{27DECBF6-DAEC-4551-9245-2D794CFF4E11}"/>
              </a:ext>
            </a:extLst>
          </p:cNvPr>
          <p:cNvSpPr/>
          <p:nvPr/>
        </p:nvSpPr>
        <p:spPr>
          <a:xfrm>
            <a:off x="768944" y="4550691"/>
            <a:ext cx="70791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000" dirty="0">
                <a:solidFill>
                  <a:srgbClr val="009A44"/>
                </a:solidFill>
                <a:sym typeface="Futura Condensed" charset="0"/>
              </a:rPr>
              <a:t>Fortalecimiento de la autoridad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392986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D6FE67D-8F88-4B94-BF17-F06989D47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6677"/>
              </p:ext>
            </p:extLst>
          </p:nvPr>
        </p:nvGraphicFramePr>
        <p:xfrm>
          <a:off x="626701" y="1360724"/>
          <a:ext cx="10839395" cy="48195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7879">
                  <a:extLst>
                    <a:ext uri="{9D8B030D-6E8A-4147-A177-3AD203B41FA5}">
                      <a16:colId xmlns:a16="http://schemas.microsoft.com/office/drawing/2014/main" val="3023858609"/>
                    </a:ext>
                  </a:extLst>
                </a:gridCol>
                <a:gridCol w="2167879">
                  <a:extLst>
                    <a:ext uri="{9D8B030D-6E8A-4147-A177-3AD203B41FA5}">
                      <a16:colId xmlns:a16="http://schemas.microsoft.com/office/drawing/2014/main" val="2104954958"/>
                    </a:ext>
                  </a:extLst>
                </a:gridCol>
                <a:gridCol w="1955699">
                  <a:extLst>
                    <a:ext uri="{9D8B030D-6E8A-4147-A177-3AD203B41FA5}">
                      <a16:colId xmlns:a16="http://schemas.microsoft.com/office/drawing/2014/main" val="1382139225"/>
                    </a:ext>
                  </a:extLst>
                </a:gridCol>
                <a:gridCol w="2439202">
                  <a:extLst>
                    <a:ext uri="{9D8B030D-6E8A-4147-A177-3AD203B41FA5}">
                      <a16:colId xmlns:a16="http://schemas.microsoft.com/office/drawing/2014/main" val="4250139865"/>
                    </a:ext>
                  </a:extLst>
                </a:gridCol>
                <a:gridCol w="2108736">
                  <a:extLst>
                    <a:ext uri="{9D8B030D-6E8A-4147-A177-3AD203B41FA5}">
                      <a16:colId xmlns:a16="http://schemas.microsoft.com/office/drawing/2014/main" val="1381644638"/>
                    </a:ext>
                  </a:extLst>
                </a:gridCol>
              </a:tblGrid>
              <a:tr h="54853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Canadá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Estados Unidos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Unión Europea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México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22314"/>
                  </a:ext>
                </a:extLst>
              </a:tr>
              <a:tr h="946778">
                <a:tc>
                  <a:txBody>
                    <a:bodyPr/>
                    <a:lstStyle/>
                    <a:p>
                      <a:r>
                        <a:rPr lang="es-MX" sz="1800" b="1" i="1" dirty="0">
                          <a:solidFill>
                            <a:srgbClr val="012169"/>
                          </a:solidFill>
                        </a:rPr>
                        <a:t>Primera Ley de competencia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Ley de competencia, 1889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Ley Sherman, </a:t>
                      </a:r>
                    </a:p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1890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Tratado de París, </a:t>
                      </a:r>
                    </a:p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1951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Ley Federal de Competencia Económica, 1992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313479"/>
                  </a:ext>
                </a:extLst>
              </a:tr>
              <a:tr h="946778">
                <a:tc>
                  <a:txBody>
                    <a:bodyPr/>
                    <a:lstStyle/>
                    <a:p>
                      <a:r>
                        <a:rPr lang="es-MX" sz="1800" b="1" i="1" dirty="0">
                          <a:solidFill>
                            <a:srgbClr val="012169"/>
                          </a:solidFill>
                        </a:rPr>
                        <a:t>Autoridad de competencia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Oficina de Competencia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Comisión Federal </a:t>
                      </a:r>
                    </a:p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de Comercio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Comisión Europea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COFECE e IFT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031818"/>
                  </a:ext>
                </a:extLst>
              </a:tr>
              <a:tr h="548530">
                <a:tc>
                  <a:txBody>
                    <a:bodyPr/>
                    <a:lstStyle/>
                    <a:p>
                      <a:r>
                        <a:rPr lang="es-MX" sz="1800" b="1" i="1" dirty="0">
                          <a:solidFill>
                            <a:srgbClr val="012169"/>
                          </a:solidFill>
                        </a:rPr>
                        <a:t>Sanciones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Administrativas y penales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Administrativas y penales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Administrativas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Administrativas y penales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026321"/>
                  </a:ext>
                </a:extLst>
              </a:tr>
              <a:tr h="946778">
                <a:tc>
                  <a:txBody>
                    <a:bodyPr/>
                    <a:lstStyle/>
                    <a:p>
                      <a:r>
                        <a:rPr lang="es-MX" sz="1800" b="1" i="1" dirty="0">
                          <a:solidFill>
                            <a:srgbClr val="012169"/>
                          </a:solidFill>
                        </a:rPr>
                        <a:t>Sectores prioritarios (2017)1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Empoderamiento de consumidores.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Mercados digitales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Sector salud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Tecnológicas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Manufacturas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Energía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Mercados digitales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Servicios financieros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Energía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Telecomunicaciones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Energía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Transporte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Salud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Contratación pública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>
                          <a:solidFill>
                            <a:srgbClr val="012169"/>
                          </a:solidFill>
                        </a:rPr>
                        <a:t>Alimentos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141474"/>
                  </a:ext>
                </a:extLst>
              </a:tr>
            </a:tbl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04F8CF05-8B45-462C-A404-F2EC7A4E1BD0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F70922D4-96D1-409D-8A27-1DC0F284BEF4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77F4EE-0E32-4388-9114-0B9BEBBFA45B}"/>
              </a:ext>
            </a:extLst>
          </p:cNvPr>
          <p:cNvSpPr/>
          <p:nvPr/>
        </p:nvSpPr>
        <p:spPr>
          <a:xfrm>
            <a:off x="777512" y="6484999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1. Ranking </a:t>
            </a:r>
            <a:r>
              <a:rPr lang="es-MX" altLang="es-ES" sz="1000" dirty="0" err="1">
                <a:solidFill>
                  <a:srgbClr val="333F48"/>
                </a:solidFill>
                <a:sym typeface="Futura Condensed" charset="0"/>
              </a:rPr>
              <a:t>Enforcement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 2017. </a:t>
            </a:r>
            <a:r>
              <a:rPr lang="es-MX" altLang="es-ES" sz="1000" i="1" dirty="0">
                <a:solidFill>
                  <a:srgbClr val="333F48"/>
                </a:solidFill>
                <a:sym typeface="Futura Condensed" charset="0"/>
              </a:rPr>
              <a:t>Global </a:t>
            </a:r>
            <a:r>
              <a:rPr lang="es-MX" altLang="es-ES" sz="1000" i="1" dirty="0" err="1">
                <a:solidFill>
                  <a:srgbClr val="333F48"/>
                </a:solidFill>
                <a:sym typeface="Futura Condensed" charset="0"/>
              </a:rPr>
              <a:t>Competition</a:t>
            </a:r>
            <a:r>
              <a:rPr lang="es-MX" altLang="es-ES" sz="1000" i="1" dirty="0">
                <a:solidFill>
                  <a:srgbClr val="333F48"/>
                </a:solidFill>
                <a:sym typeface="Futura Condensed" charset="0"/>
              </a:rPr>
              <a:t> </a:t>
            </a:r>
            <a:r>
              <a:rPr lang="es-MX" altLang="es-ES" sz="1000" i="1" dirty="0" err="1">
                <a:solidFill>
                  <a:srgbClr val="333F48"/>
                </a:solidFill>
                <a:sym typeface="Futura Condensed" charset="0"/>
              </a:rPr>
              <a:t>Review</a:t>
            </a:r>
            <a:r>
              <a:rPr lang="es-MX" altLang="es-ES" sz="1000" i="1" dirty="0">
                <a:solidFill>
                  <a:srgbClr val="333F48"/>
                </a:solidFill>
                <a:sym typeface="Futura Condensed" charset="0"/>
              </a:rPr>
              <a:t>.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 Disponible en: 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  <a:hlinkClick r:id="rId2"/>
              </a:rPr>
              <a:t>https://globalcompetitionreview.com/edition/1001035/rating-enforcement-2017</a:t>
            </a:r>
            <a:endParaRPr lang="es-MX" altLang="es-ES" sz="1000" dirty="0">
              <a:solidFill>
                <a:srgbClr val="333F48"/>
              </a:solidFill>
              <a:sym typeface="Futura Condensed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F1C60A4-7B3A-4B12-85A8-E3E37E38AA9D}"/>
              </a:ext>
            </a:extLst>
          </p:cNvPr>
          <p:cNvSpPr/>
          <p:nvPr/>
        </p:nvSpPr>
        <p:spPr>
          <a:xfrm>
            <a:off x="777512" y="69977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Política de competencia en el mundo</a:t>
            </a:r>
          </a:p>
        </p:txBody>
      </p:sp>
    </p:spTree>
    <p:extLst>
      <p:ext uri="{BB962C8B-B14F-4D97-AF65-F5344CB8AC3E}">
        <p14:creationId xmlns:p14="http://schemas.microsoft.com/office/powerpoint/2010/main" val="3522930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805B6D72-EA6F-4121-A308-3E13C01CDF04}"/>
              </a:ext>
            </a:extLst>
          </p:cNvPr>
          <p:cNvSpPr/>
          <p:nvPr/>
        </p:nvSpPr>
        <p:spPr>
          <a:xfrm>
            <a:off x="-1070888" y="-3322921"/>
            <a:ext cx="5562128" cy="132805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defTabSz="576000">
              <a:spcAft>
                <a:spcPts val="3000"/>
              </a:spcAft>
            </a:pPr>
            <a:r>
              <a:rPr lang="es-MX" altLang="es-MX" sz="85700" b="1" dirty="0">
                <a:ln w="19050">
                  <a:noFill/>
                </a:ln>
                <a:solidFill>
                  <a:srgbClr val="012169"/>
                </a:solidFill>
              </a:rPr>
              <a:t>3</a:t>
            </a:r>
          </a:p>
        </p:txBody>
      </p:sp>
      <p:sp>
        <p:nvSpPr>
          <p:cNvPr id="5" name="Arco 4">
            <a:extLst>
              <a:ext uri="{FF2B5EF4-FFF2-40B4-BE49-F238E27FC236}">
                <a16:creationId xmlns:a16="http://schemas.microsoft.com/office/drawing/2014/main" id="{E2469374-984F-4D23-BC2D-4C85404C5E4B}"/>
              </a:ext>
            </a:extLst>
          </p:cNvPr>
          <p:cNvSpPr/>
          <p:nvPr/>
        </p:nvSpPr>
        <p:spPr>
          <a:xfrm rot="13500000">
            <a:off x="4689396" y="-127930"/>
            <a:ext cx="8292957" cy="8292957"/>
          </a:xfrm>
          <a:prstGeom prst="arc">
            <a:avLst>
              <a:gd name="adj1" fmla="val 16266566"/>
              <a:gd name="adj2" fmla="val 190287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9AC9EAA-DF20-49A1-9127-4B9F7CDC1B9C}"/>
              </a:ext>
            </a:extLst>
          </p:cNvPr>
          <p:cNvSpPr/>
          <p:nvPr/>
        </p:nvSpPr>
        <p:spPr>
          <a:xfrm>
            <a:off x="4622559" y="2928785"/>
            <a:ext cx="360000" cy="360000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AE2573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18809FC-724E-401B-976E-33A747BEFB18}"/>
              </a:ext>
            </a:extLst>
          </p:cNvPr>
          <p:cNvSpPr/>
          <p:nvPr/>
        </p:nvSpPr>
        <p:spPr>
          <a:xfrm>
            <a:off x="4175054" y="1954623"/>
            <a:ext cx="71173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76000">
              <a:spcAft>
                <a:spcPts val="3000"/>
              </a:spcAft>
            </a:pPr>
            <a:r>
              <a:rPr lang="es-MX" altLang="es-MX" sz="4800" dirty="0">
                <a:solidFill>
                  <a:srgbClr val="012169"/>
                </a:solidFill>
                <a:cs typeface="Myanmar Text" pitchFamily="34" charset="0"/>
              </a:rPr>
              <a:t>        Facultades de la            C   FECE y casos recientes</a:t>
            </a:r>
          </a:p>
        </p:txBody>
      </p:sp>
    </p:spTree>
    <p:extLst>
      <p:ext uri="{BB962C8B-B14F-4D97-AF65-F5344CB8AC3E}">
        <p14:creationId xmlns:p14="http://schemas.microsoft.com/office/powerpoint/2010/main" val="1515651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2193835"/>
            <a:ext cx="25672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Contratos, convenios, arreglos o combinaciones entre Agentes Económicos competidores entre sí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53D91D0-CF45-4DFB-8466-3E0A0ED07AEF}"/>
              </a:ext>
            </a:extLst>
          </p:cNvPr>
          <p:cNvSpPr/>
          <p:nvPr/>
        </p:nvSpPr>
        <p:spPr>
          <a:xfrm>
            <a:off x="777512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son?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2FFFC4-A908-4283-A9A1-BCDB7DA4F818}"/>
              </a:ext>
            </a:extLst>
          </p:cNvPr>
          <p:cNvSpPr/>
          <p:nvPr/>
        </p:nvSpPr>
        <p:spPr>
          <a:xfrm>
            <a:off x="777511" y="699776"/>
            <a:ext cx="993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SANCIONAR CONDUCTA: PRÁCTICAS MONOPÓLICAS ABSOLUTAS (PMA)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77512" y="6302106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* Para 2018, el valor de la UMA es de $80.60 MXN.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BF429C7-AB98-4176-BE64-B63C0FB2D62C}"/>
              </a:ext>
            </a:extLst>
          </p:cNvPr>
          <p:cNvSpPr/>
          <p:nvPr/>
        </p:nvSpPr>
        <p:spPr>
          <a:xfrm>
            <a:off x="3344779" y="2193835"/>
            <a:ext cx="25672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Fijar precios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Restringir la oferta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Segmentar mercados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Coordinar posturas en las licitaciones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Intercambiar información con alguno de los objetos o efectos anteriores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3C01945-9A98-43CD-BC32-47E4ADA93D5B}"/>
              </a:ext>
            </a:extLst>
          </p:cNvPr>
          <p:cNvSpPr/>
          <p:nvPr/>
        </p:nvSpPr>
        <p:spPr>
          <a:xfrm>
            <a:off x="3344780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Objeto o efecto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FD37B52-60BA-4B05-B776-29421D4C72AB}"/>
              </a:ext>
            </a:extLst>
          </p:cNvPr>
          <p:cNvSpPr/>
          <p:nvPr/>
        </p:nvSpPr>
        <p:spPr>
          <a:xfrm>
            <a:off x="5912046" y="2193835"/>
            <a:ext cx="25672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incurrido: 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Hasta el 10% de los ingresos del Agente Económico</a:t>
            </a:r>
          </a:p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participado directa o indirectamente en representación o por cuenta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: Hasta por el equivalente a doscientas mil de UMA* (aprox. 16.12 MDP) e inhabilitación hasta por cinco años</a:t>
            </a:r>
          </a:p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coadyuvado: 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De hasta ciento ochenta mil veces la UMA (aprox. 14.5 millones de pesos) (art. 127 LFCE)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7E62812-19C0-4B16-BA56-B8EF6BE6DF5C}"/>
              </a:ext>
            </a:extLst>
          </p:cNvPr>
          <p:cNvSpPr/>
          <p:nvPr/>
        </p:nvSpPr>
        <p:spPr>
          <a:xfrm>
            <a:off x="5912047" y="1361513"/>
            <a:ext cx="2567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Sanciones administrativas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E66E95F-1D2B-4665-8770-82598A9C78AF}"/>
              </a:ext>
            </a:extLst>
          </p:cNvPr>
          <p:cNvSpPr/>
          <p:nvPr/>
        </p:nvSpPr>
        <p:spPr>
          <a:xfrm>
            <a:off x="8479314" y="2193835"/>
            <a:ext cx="2567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Prisión por un plazo de cinco a diez años. (art. 254 bis del Código Penal Federal)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DA32DE9-8A25-408E-AEA9-5E449C20894E}"/>
              </a:ext>
            </a:extLst>
          </p:cNvPr>
          <p:cNvSpPr/>
          <p:nvPr/>
        </p:nvSpPr>
        <p:spPr>
          <a:xfrm>
            <a:off x="8479315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Sanciones penales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F8A3F46-0EB1-4CD1-BCF1-B3DDBAA2A05E}"/>
              </a:ext>
            </a:extLst>
          </p:cNvPr>
          <p:cNvGrpSpPr/>
          <p:nvPr/>
        </p:nvGrpSpPr>
        <p:grpSpPr>
          <a:xfrm>
            <a:off x="3299623" y="2268907"/>
            <a:ext cx="5134535" cy="3710579"/>
            <a:chOff x="3344779" y="1558653"/>
            <a:chExt cx="5134535" cy="2632425"/>
          </a:xfrm>
        </p:grpSpPr>
        <p:cxnSp>
          <p:nvCxnSpPr>
            <p:cNvPr id="27" name="Conector recto 26">
              <a:extLst>
                <a:ext uri="{FF2B5EF4-FFF2-40B4-BE49-F238E27FC236}">
                  <a16:creationId xmlns:a16="http://schemas.microsoft.com/office/drawing/2014/main" id="{61A1016B-749A-432D-A177-B2867F05B597}"/>
                </a:ext>
              </a:extLst>
            </p:cNvPr>
            <p:cNvCxnSpPr>
              <a:cxnSpLocks/>
            </p:cNvCxnSpPr>
            <p:nvPr/>
          </p:nvCxnSpPr>
          <p:spPr>
            <a:xfrm>
              <a:off x="3344779" y="1558653"/>
              <a:ext cx="0" cy="2632425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07BE2870-82D0-4F9A-9CB8-BBD5831D2395}"/>
                </a:ext>
              </a:extLst>
            </p:cNvPr>
            <p:cNvCxnSpPr>
              <a:cxnSpLocks/>
            </p:cNvCxnSpPr>
            <p:nvPr/>
          </p:nvCxnSpPr>
          <p:spPr>
            <a:xfrm>
              <a:off x="5912046" y="1558653"/>
              <a:ext cx="0" cy="2632425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89448952-8F30-4016-9515-498779054337}"/>
                </a:ext>
              </a:extLst>
            </p:cNvPr>
            <p:cNvCxnSpPr>
              <a:cxnSpLocks/>
            </p:cNvCxnSpPr>
            <p:nvPr/>
          </p:nvCxnSpPr>
          <p:spPr>
            <a:xfrm>
              <a:off x="8479314" y="1558653"/>
              <a:ext cx="0" cy="2632425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ángulo 19">
            <a:extLst>
              <a:ext uri="{FF2B5EF4-FFF2-40B4-BE49-F238E27FC236}">
                <a16:creationId xmlns:a16="http://schemas.microsoft.com/office/drawing/2014/main" id="{582DED9D-B183-4249-B755-5742B57E3756}"/>
              </a:ext>
            </a:extLst>
          </p:cNvPr>
          <p:cNvSpPr/>
          <p:nvPr/>
        </p:nvSpPr>
        <p:spPr>
          <a:xfrm>
            <a:off x="10925815" y="6302106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53 LFCE</a:t>
            </a:r>
          </a:p>
        </p:txBody>
      </p:sp>
    </p:spTree>
    <p:extLst>
      <p:ext uri="{BB962C8B-B14F-4D97-AF65-F5344CB8AC3E}">
        <p14:creationId xmlns:p14="http://schemas.microsoft.com/office/powerpoint/2010/main" val="1727552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2FFFC4-A908-4283-A9A1-BCDB7DA4F818}"/>
              </a:ext>
            </a:extLst>
          </p:cNvPr>
          <p:cNvSpPr/>
          <p:nvPr/>
        </p:nvSpPr>
        <p:spPr>
          <a:xfrm>
            <a:off x="777511" y="699776"/>
            <a:ext cx="993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PROGRAMA DE INMUNIDAD Y REDUCCIÓN DE SANCIONES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4385496-1BCB-4C6E-A46D-77FEB2938B48}"/>
              </a:ext>
            </a:extLst>
          </p:cNvPr>
          <p:cNvSpPr txBox="1"/>
          <p:nvPr/>
        </p:nvSpPr>
        <p:spPr>
          <a:xfrm>
            <a:off x="734033" y="2704012"/>
            <a:ext cx="421272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>
                <a:solidFill>
                  <a:srgbClr val="002060"/>
                </a:solidFill>
              </a:rPr>
              <a:t>Quien haya cometido o participado en una PMA puede reconocerla ante la COFECE a cambio de una </a:t>
            </a:r>
            <a:r>
              <a:rPr lang="es-MX" b="1" dirty="0">
                <a:solidFill>
                  <a:srgbClr val="002060"/>
                </a:solidFill>
              </a:rPr>
              <a:t>reducción en la multa</a:t>
            </a:r>
            <a:r>
              <a:rPr lang="es-MX" dirty="0">
                <a:solidFill>
                  <a:srgbClr val="002060"/>
                </a:solidFill>
              </a:rPr>
              <a:t> e </a:t>
            </a:r>
            <a:r>
              <a:rPr lang="es-MX" b="1" dirty="0">
                <a:solidFill>
                  <a:srgbClr val="002060"/>
                </a:solidFill>
              </a:rPr>
              <a:t>inmunidad penal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B78BF5A-2B63-4073-870D-5882D13D53E0}"/>
              </a:ext>
            </a:extLst>
          </p:cNvPr>
          <p:cNvSpPr/>
          <p:nvPr/>
        </p:nvSpPr>
        <p:spPr>
          <a:xfrm>
            <a:off x="734033" y="2341205"/>
            <a:ext cx="42127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AE2573"/>
                </a:solidFill>
              </a:rPr>
              <a:t>¿EN QUÉ CONSISTE?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AD013BC-45E1-4B57-AB1E-1C3CF20957B4}"/>
              </a:ext>
            </a:extLst>
          </p:cNvPr>
          <p:cNvSpPr/>
          <p:nvPr/>
        </p:nvSpPr>
        <p:spPr>
          <a:xfrm>
            <a:off x="734033" y="4262659"/>
            <a:ext cx="32168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AE2573"/>
                </a:solidFill>
              </a:rPr>
              <a:t>¿QUIÉN PUEDE SOLICITARLA?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C964746-F5EE-4552-BDF5-114DBB6D8600}"/>
              </a:ext>
            </a:extLst>
          </p:cNvPr>
          <p:cNvSpPr/>
          <p:nvPr/>
        </p:nvSpPr>
        <p:spPr>
          <a:xfrm>
            <a:off x="734033" y="4637012"/>
            <a:ext cx="4212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buFont typeface="Arial" pitchFamily="34" charset="0"/>
              <a:buAutoNum type="arabicPeriod"/>
              <a:defRPr/>
            </a:pPr>
            <a:r>
              <a:rPr lang="es-MX" dirty="0">
                <a:solidFill>
                  <a:srgbClr val="002060"/>
                </a:solidFill>
              </a:rPr>
              <a:t>Los cartelistas</a:t>
            </a:r>
          </a:p>
          <a:p>
            <a:pPr marL="269875" indent="-269875">
              <a:buFont typeface="Arial" pitchFamily="34" charset="0"/>
              <a:buAutoNum type="arabicPeriod"/>
              <a:defRPr/>
            </a:pPr>
            <a:r>
              <a:rPr lang="es-MX" dirty="0">
                <a:solidFill>
                  <a:srgbClr val="002060"/>
                </a:solidFill>
              </a:rPr>
              <a:t>Los coadyuvantes</a:t>
            </a:r>
          </a:p>
          <a:p>
            <a:pPr marL="269875" indent="-269875">
              <a:buFont typeface="Arial" pitchFamily="34" charset="0"/>
              <a:buAutoNum type="arabicPeriod"/>
              <a:defRPr/>
            </a:pPr>
            <a:r>
              <a:rPr lang="es-MX" dirty="0">
                <a:solidFill>
                  <a:srgbClr val="002060"/>
                </a:solidFill>
              </a:rPr>
              <a:t>Quien, por cuenta y orden de otra, realizó </a:t>
            </a:r>
            <a:r>
              <a:rPr lang="es-MX" dirty="0" err="1">
                <a:solidFill>
                  <a:srgbClr val="002060"/>
                </a:solidFill>
              </a:rPr>
              <a:t>PMAs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58E62BE-B67E-4A31-A68B-C6F11983E25A}"/>
              </a:ext>
            </a:extLst>
          </p:cNvPr>
          <p:cNvSpPr/>
          <p:nvPr/>
        </p:nvSpPr>
        <p:spPr>
          <a:xfrm>
            <a:off x="5412790" y="4262659"/>
            <a:ext cx="37630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AE2573"/>
                </a:solidFill>
              </a:rPr>
              <a:t>¿CUÁNDO PUEDE SOLICITARSE?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6A6D319-2F96-4468-A140-28A1D8B28C1F}"/>
              </a:ext>
            </a:extLst>
          </p:cNvPr>
          <p:cNvSpPr/>
          <p:nvPr/>
        </p:nvSpPr>
        <p:spPr>
          <a:xfrm>
            <a:off x="5412790" y="4637012"/>
            <a:ext cx="4303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MX" dirty="0">
                <a:solidFill>
                  <a:srgbClr val="002060"/>
                </a:solidFill>
              </a:rPr>
              <a:t>Antes de que inicie una investigación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MX" dirty="0">
                <a:solidFill>
                  <a:srgbClr val="002060"/>
                </a:solidFill>
              </a:rPr>
              <a:t>Durante una investigación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lang="es-MX" dirty="0">
                <a:solidFill>
                  <a:srgbClr val="002060"/>
                </a:solidFill>
              </a:rPr>
              <a:t>Antes del acuerdo de que se dicte probable responsabilidad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D4E75FD-7FE7-4901-897D-4E828E2965C0}"/>
              </a:ext>
            </a:extLst>
          </p:cNvPr>
          <p:cNvSpPr txBox="1"/>
          <p:nvPr/>
        </p:nvSpPr>
        <p:spPr>
          <a:xfrm>
            <a:off x="5412790" y="2321325"/>
            <a:ext cx="3490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b="1" dirty="0">
                <a:solidFill>
                  <a:srgbClr val="AE2573"/>
                </a:solidFill>
              </a:rPr>
              <a:t>BENEFICIOS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818B80C-B5CA-4D13-866C-E436800D9CD8}"/>
              </a:ext>
            </a:extLst>
          </p:cNvPr>
          <p:cNvSpPr txBox="1"/>
          <p:nvPr/>
        </p:nvSpPr>
        <p:spPr>
          <a:xfrm>
            <a:off x="5412790" y="2704012"/>
            <a:ext cx="4497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2060"/>
                </a:solidFill>
              </a:rPr>
              <a:t>1er agente: 100% de la reducción de la multa</a:t>
            </a:r>
          </a:p>
          <a:p>
            <a:r>
              <a:rPr lang="es-MX" dirty="0">
                <a:solidFill>
                  <a:srgbClr val="002060"/>
                </a:solidFill>
              </a:rPr>
              <a:t>2do, 3er…:reducción del 50%, 30% o 20%</a:t>
            </a:r>
          </a:p>
          <a:p>
            <a:r>
              <a:rPr lang="es-MX" dirty="0">
                <a:solidFill>
                  <a:srgbClr val="002060"/>
                </a:solidFill>
              </a:rPr>
              <a:t>*inmunidad penal 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E2BB47A-1CB2-4E12-9D34-BB70AB0EEA53}"/>
              </a:ext>
            </a:extLst>
          </p:cNvPr>
          <p:cNvCxnSpPr>
            <a:cxnSpLocks/>
          </p:cNvCxnSpPr>
          <p:nvPr/>
        </p:nvCxnSpPr>
        <p:spPr>
          <a:xfrm>
            <a:off x="734033" y="4103181"/>
            <a:ext cx="933565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CB366C5-4966-4BC4-826C-3867C493C7A0}"/>
              </a:ext>
            </a:extLst>
          </p:cNvPr>
          <p:cNvSpPr txBox="1"/>
          <p:nvPr/>
        </p:nvSpPr>
        <p:spPr>
          <a:xfrm>
            <a:off x="768944" y="1546179"/>
            <a:ext cx="106026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012169"/>
                </a:solidFill>
              </a:rPr>
              <a:t>El programa de inmunidad es una especie de “testigo protegido”</a:t>
            </a:r>
            <a:endParaRPr lang="es-MX" sz="2000" b="1" dirty="0">
              <a:solidFill>
                <a:srgbClr val="012169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ECF513-9528-4E2A-8905-A23B1EE92AD9}"/>
              </a:ext>
            </a:extLst>
          </p:cNvPr>
          <p:cNvSpPr/>
          <p:nvPr/>
        </p:nvSpPr>
        <p:spPr>
          <a:xfrm>
            <a:off x="10925815" y="6302106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53 LFCE</a:t>
            </a:r>
          </a:p>
        </p:txBody>
      </p:sp>
    </p:spTree>
    <p:extLst>
      <p:ext uri="{BB962C8B-B14F-4D97-AF65-F5344CB8AC3E}">
        <p14:creationId xmlns:p14="http://schemas.microsoft.com/office/powerpoint/2010/main" val="321012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C51D1F7A-F7F2-4D0F-AF6A-2B63BF6C3AD4}"/>
              </a:ext>
            </a:extLst>
          </p:cNvPr>
          <p:cNvSpPr>
            <a:spLocks/>
          </p:cNvSpPr>
          <p:nvPr/>
        </p:nvSpPr>
        <p:spPr bwMode="auto">
          <a:xfrm>
            <a:off x="674790" y="2924863"/>
            <a:ext cx="3751474" cy="8572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es-MX" altLang="es-ES" sz="6600" b="1" dirty="0">
                <a:solidFill>
                  <a:srgbClr val="012169"/>
                </a:solidFill>
                <a:ea typeface="MS PGothic" pitchFamily="34" charset="-128"/>
                <a:sym typeface="Futura Condensed" charset="0"/>
              </a:rPr>
              <a:t>TEMARIO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598B1B99-EF5C-420D-A7FD-64D9B4A34FE1}"/>
              </a:ext>
            </a:extLst>
          </p:cNvPr>
          <p:cNvGrpSpPr/>
          <p:nvPr/>
        </p:nvGrpSpPr>
        <p:grpSpPr>
          <a:xfrm>
            <a:off x="4746597" y="-1455079"/>
            <a:ext cx="9944309" cy="9768158"/>
            <a:chOff x="416136" y="-1455079"/>
            <a:chExt cx="9944309" cy="9768158"/>
          </a:xfrm>
        </p:grpSpPr>
        <p:sp>
          <p:nvSpPr>
            <p:cNvPr id="7" name="Arco 6">
              <a:extLst>
                <a:ext uri="{FF2B5EF4-FFF2-40B4-BE49-F238E27FC236}">
                  <a16:creationId xmlns:a16="http://schemas.microsoft.com/office/drawing/2014/main" id="{6AAF98B2-779F-4E7F-9189-D4D7313AFAFF}"/>
                </a:ext>
              </a:extLst>
            </p:cNvPr>
            <p:cNvSpPr/>
            <p:nvPr/>
          </p:nvSpPr>
          <p:spPr>
            <a:xfrm rot="13500000">
              <a:off x="592287" y="-1455079"/>
              <a:ext cx="9768158" cy="9768158"/>
            </a:xfrm>
            <a:prstGeom prst="arc">
              <a:avLst/>
            </a:prstGeom>
            <a:ln w="19050">
              <a:solidFill>
                <a:srgbClr val="7BA7B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095802B3-8B36-483E-B403-36794156E0CC}"/>
                </a:ext>
              </a:extLst>
            </p:cNvPr>
            <p:cNvSpPr/>
            <p:nvPr/>
          </p:nvSpPr>
          <p:spPr>
            <a:xfrm>
              <a:off x="509872" y="2250467"/>
              <a:ext cx="360000" cy="360000"/>
            </a:xfrm>
            <a:prstGeom prst="ellipse">
              <a:avLst/>
            </a:prstGeom>
            <a:solidFill>
              <a:srgbClr val="00A3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1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DB857754-7EBB-4F00-A259-2C91E894D033}"/>
                </a:ext>
              </a:extLst>
            </p:cNvPr>
            <p:cNvSpPr/>
            <p:nvPr/>
          </p:nvSpPr>
          <p:spPr>
            <a:xfrm>
              <a:off x="979047" y="2199635"/>
              <a:ext cx="52838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576000">
                <a:spcAft>
                  <a:spcPts val="3000"/>
                </a:spcAft>
              </a:pPr>
              <a:r>
                <a:rPr lang="es-MX" altLang="es-MX" sz="2400" dirty="0">
                  <a:solidFill>
                    <a:srgbClr val="012169"/>
                  </a:solidFill>
                  <a:cs typeface="Myanmar Text" pitchFamily="34" charset="0"/>
                </a:rPr>
                <a:t>Competencia económica y sus beneficios</a:t>
              </a:r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1377F862-A786-411C-A601-ADFFCDAA9EA0}"/>
                </a:ext>
              </a:extLst>
            </p:cNvPr>
            <p:cNvSpPr/>
            <p:nvPr/>
          </p:nvSpPr>
          <p:spPr>
            <a:xfrm>
              <a:off x="416136" y="3173491"/>
              <a:ext cx="360000" cy="360000"/>
            </a:xfrm>
            <a:prstGeom prst="ellipse">
              <a:avLst/>
            </a:prstGeom>
            <a:solidFill>
              <a:srgbClr val="009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2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9E36554-8F89-41E5-BC19-0862E4EAF790}"/>
                </a:ext>
              </a:extLst>
            </p:cNvPr>
            <p:cNvSpPr/>
            <p:nvPr/>
          </p:nvSpPr>
          <p:spPr>
            <a:xfrm>
              <a:off x="869872" y="3122659"/>
              <a:ext cx="32663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576000">
                <a:spcAft>
                  <a:spcPts val="3000"/>
                </a:spcAft>
              </a:pPr>
              <a:r>
                <a:rPr lang="es-MX" altLang="es-MX" sz="2400" dirty="0">
                  <a:solidFill>
                    <a:srgbClr val="012169"/>
                  </a:solidFill>
                  <a:cs typeface="Myanmar Text" pitchFamily="34" charset="0"/>
                </a:rPr>
                <a:t>Política de Competencia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F2EB124F-78EA-48BA-AA67-19063120AF46}"/>
                </a:ext>
              </a:extLst>
            </p:cNvPr>
            <p:cNvSpPr/>
            <p:nvPr/>
          </p:nvSpPr>
          <p:spPr>
            <a:xfrm>
              <a:off x="979047" y="4043502"/>
              <a:ext cx="53841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576000">
                <a:spcAft>
                  <a:spcPts val="3000"/>
                </a:spcAft>
              </a:pPr>
              <a:r>
                <a:rPr lang="es-MX" altLang="es-MX" sz="2400" dirty="0">
                  <a:solidFill>
                    <a:srgbClr val="012169"/>
                  </a:solidFill>
                  <a:cs typeface="Myanmar Text" pitchFamily="34" charset="0"/>
                </a:rPr>
                <a:t>Facultades de la COFECE y casos recientes</a:t>
              </a: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04A1E12F-0001-4DF6-82E0-3E152D78F000}"/>
                </a:ext>
              </a:extLst>
            </p:cNvPr>
            <p:cNvSpPr/>
            <p:nvPr/>
          </p:nvSpPr>
          <p:spPr>
            <a:xfrm>
              <a:off x="509872" y="4096515"/>
              <a:ext cx="360000" cy="360000"/>
            </a:xfrm>
            <a:prstGeom prst="ellipse">
              <a:avLst/>
            </a:prstGeom>
            <a:solidFill>
              <a:srgbClr val="AE25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892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0" y="1652417"/>
            <a:ext cx="509072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Para comparar bienes o contratar servicios el gobierno hace licitaciones (concursos).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estos concursos las empresas deben competir con ofertas para ganarse los contratos de gobierno.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 veces las empresas se ponen de acuerdo para no competir, esto es colusión. Es ilegal. 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COFECE recibió una denuncia por la posible comisión de una PMA en la compra de sondas y condones. 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53D91D0-CF45-4DFB-8466-3E0A0ED07AEF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caso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2FFFC4-A908-4283-A9A1-BCDB7DA4F818}"/>
              </a:ext>
            </a:extLst>
          </p:cNvPr>
          <p:cNvSpPr/>
          <p:nvPr/>
        </p:nvSpPr>
        <p:spPr>
          <a:xfrm>
            <a:off x="777511" y="699776"/>
            <a:ext cx="8727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PMA: Condones y sondas de látex en licitaciones del sector salud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0" y="1652417"/>
            <a:ext cx="546806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Inició una investigación, y encontró que de 2009 a 2013: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Cuatro empresas coordinaba sus cotizaciones, para aumentar los precios.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Se segmentaban el mercado: en sondas, una empresa se llevaba 80% y la otra el 20%. En condones, la repartición era al revés.</a:t>
            </a:r>
          </a:p>
          <a:p>
            <a:endParaRPr lang="es-MX" altLang="es-ES" b="1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sz="2000" b="1" dirty="0">
                <a:solidFill>
                  <a:srgbClr val="012169"/>
                </a:solidFill>
                <a:sym typeface="Futura Condensed" charset="0"/>
              </a:rPr>
              <a:t>En 2018, la COFECE multó a las 4 empresas y a 7 personas con un total de 112.8 </a:t>
            </a:r>
            <a:r>
              <a:rPr lang="es-MX" altLang="es-ES" sz="2000" b="1" dirty="0" err="1">
                <a:solidFill>
                  <a:srgbClr val="012169"/>
                </a:solidFill>
                <a:sym typeface="Futura Condensed" charset="0"/>
              </a:rPr>
              <a:t>mdp</a:t>
            </a:r>
            <a:r>
              <a:rPr lang="es-MX" altLang="es-ES" sz="2000" b="1" dirty="0">
                <a:solidFill>
                  <a:srgbClr val="012169"/>
                </a:solidFill>
                <a:sym typeface="Futura Condensed" charset="0"/>
              </a:rPr>
              <a:t>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1ABA72F-4F64-447E-AAC3-75B87276ABDC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43319" y="6470451"/>
            <a:ext cx="298201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* Para 2018, el valor de la UMA es de $80.60 MXN.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5" y="5011870"/>
            <a:ext cx="99463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sector salud es el principal comprador de condones y sondas de látex.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sobreprecio pagado por el sector salud en sondas fue de entre 10.71% y 136.05%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daño causado al erario público fue de 177.6 millones de pesos.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BB9CC7C-A0B6-48F6-8D32-8C5A5967FE3A}"/>
              </a:ext>
            </a:extLst>
          </p:cNvPr>
          <p:cNvSpPr/>
          <p:nvPr/>
        </p:nvSpPr>
        <p:spPr>
          <a:xfrm>
            <a:off x="777512" y="4550205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F95D720-DEB3-4723-9368-1CA296EE0C29}"/>
              </a:ext>
            </a:extLst>
          </p:cNvPr>
          <p:cNvSpPr/>
          <p:nvPr/>
        </p:nvSpPr>
        <p:spPr>
          <a:xfrm>
            <a:off x="10033811" y="6396864"/>
            <a:ext cx="1990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Expediente </a:t>
            </a:r>
            <a:r>
              <a:rPr lang="es-ES_tradnl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DE-024-2013</a:t>
            </a:r>
            <a:endParaRPr lang="es-MX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9E81D642-0B1A-4EA3-91D5-25CBE895C6CF}"/>
              </a:ext>
            </a:extLst>
          </p:cNvPr>
          <p:cNvCxnSpPr>
            <a:cxnSpLocks/>
          </p:cNvCxnSpPr>
          <p:nvPr/>
        </p:nvCxnSpPr>
        <p:spPr>
          <a:xfrm>
            <a:off x="734033" y="4498292"/>
            <a:ext cx="1029521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345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635137"/>
            <a:ext cx="492337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Las Afores administran el dinero que los trabajadores ahorran para su retiro. Ellos pueden elegir y cambiarse a la que más les convenga. 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 2012 a 2014, diversas Afores acordaron fijar un monto máximo de traspaso de trabajadores y ahorrarse costos comerciales.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Esto reducía los incentivos de las Afores para ofrecerles mejores comisiones, rendimientos y servicios.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1" y="1635136"/>
            <a:ext cx="4926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febrero 2015, inició una investigación por colusión y encontró que: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Los representantes de las empresas intercambiaron correos electrónicos para acordar cuántos trabajadores se traspasarían.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Los involucrados sabían las consecuencias de sus conductas y sus efectos en el mercado.</a:t>
            </a:r>
          </a:p>
          <a:p>
            <a:endParaRPr lang="es-MX" altLang="es-ES" b="1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sz="2000" b="1" dirty="0">
                <a:solidFill>
                  <a:srgbClr val="012169"/>
                </a:solidFill>
                <a:sym typeface="Futura Condensed" charset="0"/>
              </a:rPr>
              <a:t>En 2017 multó a 4 Afores y 11 personas por un total de más de 1100 MDP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77512" y="6458420"/>
            <a:ext cx="28236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Consulta el análisis de caso 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  <a:hlinkClick r:id="rId2"/>
              </a:rPr>
              <a:t>aquí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5" y="4980096"/>
            <a:ext cx="650312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sistema de ahorro para el retiro es medular en el sistema de seguridad social y el bienestar de la población.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Otros afectados fueron los promotores, quienes recibieron menos ingresos, y las Afores no coludidas al competir en desventaja.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860816AC-3569-4E33-ACE1-7F435A3415A8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caso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8131592-DEE3-45B4-9342-24401DDB774D}"/>
              </a:ext>
            </a:extLst>
          </p:cNvPr>
          <p:cNvSpPr/>
          <p:nvPr/>
        </p:nvSpPr>
        <p:spPr>
          <a:xfrm>
            <a:off x="777511" y="699776"/>
            <a:ext cx="8727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PMA: Mercado de Afores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9851895-1002-4F12-85A1-2091D4DC7C03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59FA92A-C019-420E-B16F-D3DE0FC6D39F}"/>
              </a:ext>
            </a:extLst>
          </p:cNvPr>
          <p:cNvSpPr/>
          <p:nvPr/>
        </p:nvSpPr>
        <p:spPr>
          <a:xfrm>
            <a:off x="777512" y="4550205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36BE3BA-F95E-4F0F-BAAC-28B2011FA090}"/>
              </a:ext>
            </a:extLst>
          </p:cNvPr>
          <p:cNvCxnSpPr>
            <a:cxnSpLocks/>
          </p:cNvCxnSpPr>
          <p:nvPr/>
        </p:nvCxnSpPr>
        <p:spPr>
          <a:xfrm>
            <a:off x="734033" y="4575926"/>
            <a:ext cx="1029521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7412395-FCA5-43EE-95F2-AA9E5B81FCD4}"/>
              </a:ext>
            </a:extLst>
          </p:cNvPr>
          <p:cNvSpPr/>
          <p:nvPr/>
        </p:nvSpPr>
        <p:spPr>
          <a:xfrm>
            <a:off x="10033811" y="6396864"/>
            <a:ext cx="1990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IO-003-2015</a:t>
            </a:r>
          </a:p>
        </p:txBody>
      </p:sp>
    </p:spTree>
    <p:extLst>
      <p:ext uri="{BB962C8B-B14F-4D97-AF65-F5344CB8AC3E}">
        <p14:creationId xmlns:p14="http://schemas.microsoft.com/office/powerpoint/2010/main" val="1588032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664450"/>
            <a:ext cx="4680000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2016 dos líderes industriales de la masa y la tortilla de Jalisco, acordaron establecer un rango de precios de 9 a 14 pesos para la venta del kilo de tortilla.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acuerdo fue facilitado por el Secretario de Desarrollo Rural del Estado de Jalisco.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0" y="1652418"/>
            <a:ext cx="4835889" cy="25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marzo 2016 inició una investigación por una denuncia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Encontró que los dos empresarios y el Secretario habían participado en una rueda de prensa para dar a conocer el acuerdo.</a:t>
            </a:r>
          </a:p>
          <a:p>
            <a:pPr>
              <a:spcBef>
                <a:spcPts val="800"/>
              </a:spcBef>
            </a:pPr>
            <a:r>
              <a:rPr lang="es-MX" altLang="es-ES" sz="2000" b="1" dirty="0">
                <a:solidFill>
                  <a:srgbClr val="012169"/>
                </a:solidFill>
                <a:sym typeface="Futura Condensed" charset="0"/>
              </a:rPr>
              <a:t>En 2017 multó a los dos tortilleros y al Secretario de Desarrollo Rural por un total de más de $390 mil pesos.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10023531" y="6341948"/>
            <a:ext cx="20114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DE-009-2016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5" y="4650599"/>
            <a:ext cx="84315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Los hogares de menores ingresos destinan mayor parte de sus recursos en la compra de bienes básicos, como la tortilla.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 aumento promedio en la Zona Metropolitana de Guadalajara (ZMG) fue de $0.22 por kilogramo.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Al día, en la ZMG se consumen en promedio 620 mil kilogramos.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 daño causado por la PMA fue de $52.62 millones de pesos.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3C74484-4F88-4329-AB1E-85AAF179B9DB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caso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0EFEC91-0D2C-4556-825C-8B44FC531DF2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PMA: </a:t>
            </a:r>
            <a:r>
              <a:rPr lang="es-MX" altLang="es-ES" sz="2000" b="1" dirty="0">
                <a:solidFill>
                  <a:srgbClr val="AE2573"/>
                </a:solidFill>
                <a:sym typeface="Futura Condensed" charset="0"/>
              </a:rPr>
              <a:t>Producción, distribución y comercialización de tortillas de maíz en el Edo. de Jalisco</a:t>
            </a:r>
            <a:endParaRPr lang="es-MX" altLang="es-ES" b="1" dirty="0">
              <a:solidFill>
                <a:srgbClr val="AE2573"/>
              </a:solidFill>
              <a:sym typeface="Futura Condensed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6EF4BC2-0B6D-48B4-B6C3-85F955330BA2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4116DF8-4B2E-4882-B196-51CEFE652D59}"/>
              </a:ext>
            </a:extLst>
          </p:cNvPr>
          <p:cNvSpPr/>
          <p:nvPr/>
        </p:nvSpPr>
        <p:spPr>
          <a:xfrm>
            <a:off x="777512" y="4211535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E227300-7C8A-4471-9856-8A961EE3E139}"/>
              </a:ext>
            </a:extLst>
          </p:cNvPr>
          <p:cNvCxnSpPr>
            <a:cxnSpLocks/>
          </p:cNvCxnSpPr>
          <p:nvPr/>
        </p:nvCxnSpPr>
        <p:spPr>
          <a:xfrm>
            <a:off x="734033" y="4159622"/>
            <a:ext cx="1029521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501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134C6A0-B811-431D-AE52-9A4916E4C5E3}"/>
              </a:ext>
            </a:extLst>
          </p:cNvPr>
          <p:cNvSpPr/>
          <p:nvPr/>
        </p:nvSpPr>
        <p:spPr>
          <a:xfrm>
            <a:off x="777512" y="2266253"/>
            <a:ext cx="313887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Cuando una o varias empresas abusan de su </a:t>
            </a:r>
            <a:r>
              <a:rPr lang="es-MX" altLang="es-ES" sz="1600" b="1" dirty="0">
                <a:solidFill>
                  <a:srgbClr val="012169"/>
                </a:solidFill>
                <a:sym typeface="Futura Condensed" charset="0"/>
              </a:rPr>
              <a:t>poder sustancial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 en el </a:t>
            </a:r>
            <a:r>
              <a:rPr lang="es-MX" altLang="es-ES" sz="1600" b="1" dirty="0">
                <a:solidFill>
                  <a:srgbClr val="012169"/>
                </a:solidFill>
                <a:sym typeface="Futura Condensed" charset="0"/>
              </a:rPr>
              <a:t>mercado relevante 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para desplazar indebidamente a otros, impedirles su acceso o establecer ventajas exclusivas a favor de uno o varios agentes mediante ciertas conductas.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34B96C-AFB5-480C-B70F-281AFA30C5B7}"/>
              </a:ext>
            </a:extLst>
          </p:cNvPr>
          <p:cNvSpPr/>
          <p:nvPr/>
        </p:nvSpPr>
        <p:spPr>
          <a:xfrm>
            <a:off x="4517062" y="2266253"/>
            <a:ext cx="300948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Contratos verticales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Restricciones verticales de precios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Compras o ventas atadas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Venta o Compra condicionada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Negativa de trato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Boicot	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Depredación de precios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Descuentos o compras sujetas a condiciones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Subsidios cruzados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Discriminación de precios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Elevar costos del competidor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Negación, en acceso a insumos esenciales</a:t>
            </a:r>
          </a:p>
          <a:p>
            <a:pPr marL="342900" indent="-342900">
              <a:buFont typeface="+mj-lt"/>
              <a:buAutoNum type="arabicPeriod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Estrechamiento de márgenes (art. 56 LFCE)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D5AF32C-597C-4E15-939D-BC88F1023CED}"/>
              </a:ext>
            </a:extLst>
          </p:cNvPr>
          <p:cNvGrpSpPr/>
          <p:nvPr/>
        </p:nvGrpSpPr>
        <p:grpSpPr>
          <a:xfrm>
            <a:off x="4216727" y="2266252"/>
            <a:ext cx="3610156" cy="4031873"/>
            <a:chOff x="4216727" y="1869090"/>
            <a:chExt cx="3610156" cy="1720602"/>
          </a:xfrm>
        </p:grpSpPr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88AE8EC6-F5E1-4BDC-A6BF-1AE4F62A4F7B}"/>
                </a:ext>
              </a:extLst>
            </p:cNvPr>
            <p:cNvCxnSpPr/>
            <p:nvPr/>
          </p:nvCxnSpPr>
          <p:spPr>
            <a:xfrm>
              <a:off x="4216727" y="1869090"/>
              <a:ext cx="0" cy="1720602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88C33AC7-E0AA-4BEC-9923-7C3AD9BBC504}"/>
                </a:ext>
              </a:extLst>
            </p:cNvPr>
            <p:cNvCxnSpPr/>
            <p:nvPr/>
          </p:nvCxnSpPr>
          <p:spPr>
            <a:xfrm>
              <a:off x="7826883" y="1869090"/>
              <a:ext cx="0" cy="1720602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3F10CA15-1B56-440F-9219-18953D07B1B0}"/>
              </a:ext>
            </a:extLst>
          </p:cNvPr>
          <p:cNvSpPr/>
          <p:nvPr/>
        </p:nvSpPr>
        <p:spPr>
          <a:xfrm>
            <a:off x="8127217" y="2266253"/>
            <a:ext cx="30094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incurrido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: Hasta el 8% de los ingresos del Agente Económico.</a:t>
            </a:r>
          </a:p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participado directa o indirectamente en representación o por cuenta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: Hasta por el equivalente a doscientas mil de UMA* (aprox. 16.12 MDP) e inhabilitación hasta por cinco años.</a:t>
            </a:r>
          </a:p>
          <a:p>
            <a:r>
              <a:rPr lang="es-MX" altLang="es-ES" sz="1600" b="1" i="1" dirty="0">
                <a:solidFill>
                  <a:srgbClr val="012169"/>
                </a:solidFill>
                <a:sym typeface="Futura Condensed" charset="0"/>
              </a:rPr>
              <a:t>Por haber coadyuvado: 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Hasta por el equivalente a ciento ochenta mil de UMA (aprox. 14.5 </a:t>
            </a:r>
            <a:r>
              <a:rPr lang="es-MX" altLang="es-ES" sz="1600" dirty="0" err="1">
                <a:solidFill>
                  <a:srgbClr val="012169"/>
                </a:solidFill>
                <a:sym typeface="Futura Condensed" charset="0"/>
              </a:rPr>
              <a:t>mdp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)</a:t>
            </a:r>
          </a:p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(Art. 127 LFCE)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9022E93-A140-47BE-95DF-E1706C99A67E}"/>
              </a:ext>
            </a:extLst>
          </p:cNvPr>
          <p:cNvSpPr/>
          <p:nvPr/>
        </p:nvSpPr>
        <p:spPr>
          <a:xfrm>
            <a:off x="10964189" y="6363454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54 LFCE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64154A5-C3DC-41CC-8D32-2D5709BC0180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SANCIONAR CONDUCTA: PRÁCTICA MONOPÓLICAS RELATIVAS (PMR)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E2CCE1-E630-4E73-B63D-69C29B7D565D}"/>
              </a:ext>
            </a:extLst>
          </p:cNvPr>
          <p:cNvSpPr/>
          <p:nvPr/>
        </p:nvSpPr>
        <p:spPr>
          <a:xfrm>
            <a:off x="777512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son?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2B5966E-673E-4868-AB12-AF455F1C21CD}"/>
              </a:ext>
            </a:extLst>
          </p:cNvPr>
          <p:cNvSpPr/>
          <p:nvPr/>
        </p:nvSpPr>
        <p:spPr>
          <a:xfrm>
            <a:off x="4517061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Objeto o efecto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C4A594C-2D0F-48E0-BFFE-2EE21E91F366}"/>
              </a:ext>
            </a:extLst>
          </p:cNvPr>
          <p:cNvSpPr/>
          <p:nvPr/>
        </p:nvSpPr>
        <p:spPr>
          <a:xfrm>
            <a:off x="8127217" y="1361513"/>
            <a:ext cx="25672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Sanciones administrativas</a:t>
            </a:r>
          </a:p>
        </p:txBody>
      </p:sp>
    </p:spTree>
    <p:extLst>
      <p:ext uri="{BB962C8B-B14F-4D97-AF65-F5344CB8AC3E}">
        <p14:creationId xmlns:p14="http://schemas.microsoft.com/office/powerpoint/2010/main" val="2070837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12FFFC4-A908-4283-A9A1-BCDB7DA4F818}"/>
              </a:ext>
            </a:extLst>
          </p:cNvPr>
          <p:cNvSpPr/>
          <p:nvPr/>
        </p:nvSpPr>
        <p:spPr>
          <a:xfrm>
            <a:off x="777511" y="687316"/>
            <a:ext cx="10219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DETERMINACIÓN DEL PODER SUSTANCIAL DE MERCADO (PSM)</a:t>
            </a:r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4C379F35-C384-40CA-BF88-B9E12DEA488D}"/>
              </a:ext>
            </a:extLst>
          </p:cNvPr>
          <p:cNvGrpSpPr/>
          <p:nvPr/>
        </p:nvGrpSpPr>
        <p:grpSpPr>
          <a:xfrm>
            <a:off x="777512" y="1552162"/>
            <a:ext cx="3138879" cy="2776194"/>
            <a:chOff x="777512" y="614724"/>
            <a:chExt cx="3138879" cy="2776194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34C6A0-B811-431D-AE52-9A4916E4C5E3}"/>
                </a:ext>
              </a:extLst>
            </p:cNvPr>
            <p:cNvSpPr/>
            <p:nvPr/>
          </p:nvSpPr>
          <p:spPr>
            <a:xfrm>
              <a:off x="777512" y="1328815"/>
              <a:ext cx="3138879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1600" dirty="0">
                  <a:solidFill>
                    <a:srgbClr val="012169"/>
                  </a:solidFill>
                  <a:sym typeface="Futura Condensed" charset="0"/>
                </a:rPr>
                <a:t>Uno o varios agentes económicos pueden tener Poder Sustancial en un Mercado Relevante cuando tengan la capacidad de fijar precios o restringir el abasto por sí mismos, sin que los agentes competidores puedan, actual o potencialmente, contrarrestar dicho poder.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1646F7B9-C590-4CBC-9E52-98EA18F064A3}"/>
                </a:ext>
              </a:extLst>
            </p:cNvPr>
            <p:cNvSpPr/>
            <p:nvPr/>
          </p:nvSpPr>
          <p:spPr>
            <a:xfrm>
              <a:off x="777513" y="614724"/>
              <a:ext cx="30094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12169"/>
                  </a:solidFill>
                  <a:sym typeface="Futura Condensed" charset="0"/>
                </a:rPr>
                <a:t>¿Qué es?</a:t>
              </a: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8F6416C3-AF44-41C4-8EBD-6D7C507CE5CE}"/>
              </a:ext>
            </a:extLst>
          </p:cNvPr>
          <p:cNvGrpSpPr/>
          <p:nvPr/>
        </p:nvGrpSpPr>
        <p:grpSpPr>
          <a:xfrm>
            <a:off x="4517062" y="1364086"/>
            <a:ext cx="3009484" cy="4441597"/>
            <a:chOff x="777513" y="4386173"/>
            <a:chExt cx="3009484" cy="4441597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5E34B96C-AFB5-480C-B70F-281AFA30C5B7}"/>
                </a:ext>
              </a:extLst>
            </p:cNvPr>
            <p:cNvSpPr/>
            <p:nvPr/>
          </p:nvSpPr>
          <p:spPr>
            <a:xfrm>
              <a:off x="777513" y="5288340"/>
              <a:ext cx="3009484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>
                  <a:solidFill>
                    <a:srgbClr val="012169"/>
                  </a:solidFill>
                </a:rPr>
                <a:t>El Poder Sustancial se debe analizar en el mercado relevante, tomando en cuenta: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MX" sz="1600" dirty="0">
                  <a:solidFill>
                    <a:srgbClr val="012169"/>
                  </a:solidFill>
                </a:rPr>
                <a:t>La existencia de barreras a la entrada;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MX" sz="1600" dirty="0">
                  <a:solidFill>
                    <a:srgbClr val="012169"/>
                  </a:solidFill>
                </a:rPr>
                <a:t>La existencia y poder de los competidores;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MX" sz="1600" dirty="0">
                  <a:solidFill>
                    <a:srgbClr val="012169"/>
                  </a:solidFill>
                </a:rPr>
                <a:t>Las posibilidades de acceso a fuentes de insumo;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MX" sz="1600" dirty="0">
                  <a:solidFill>
                    <a:srgbClr val="012169"/>
                  </a:solidFill>
                </a:rPr>
                <a:t>El comportamiento de los agentes en el mercado; y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MX" sz="1600" dirty="0">
                  <a:solidFill>
                    <a:srgbClr val="012169"/>
                  </a:solidFill>
                </a:rPr>
                <a:t>Los demás factores que considere la Autoridad. (art. 59 LFCE).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F13790A1-56E5-4500-835C-114CAE81F0D8}"/>
                </a:ext>
              </a:extLst>
            </p:cNvPr>
            <p:cNvSpPr/>
            <p:nvPr/>
          </p:nvSpPr>
          <p:spPr>
            <a:xfrm>
              <a:off x="777513" y="4386173"/>
              <a:ext cx="300948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12169"/>
                  </a:solidFill>
                  <a:sym typeface="Futura Condensed" charset="0"/>
                </a:rPr>
                <a:t>Factores para determinar el PSM</a:t>
              </a: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1D5AF32C-597C-4E15-939D-BC88F1023CED}"/>
              </a:ext>
            </a:extLst>
          </p:cNvPr>
          <p:cNvGrpSpPr/>
          <p:nvPr/>
        </p:nvGrpSpPr>
        <p:grpSpPr>
          <a:xfrm>
            <a:off x="4216727" y="2266252"/>
            <a:ext cx="3610156" cy="3539431"/>
            <a:chOff x="4216727" y="1869090"/>
            <a:chExt cx="3610156" cy="1720602"/>
          </a:xfrm>
        </p:grpSpPr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88AE8EC6-F5E1-4BDC-A6BF-1AE4F62A4F7B}"/>
                </a:ext>
              </a:extLst>
            </p:cNvPr>
            <p:cNvCxnSpPr/>
            <p:nvPr/>
          </p:nvCxnSpPr>
          <p:spPr>
            <a:xfrm>
              <a:off x="4216727" y="1869090"/>
              <a:ext cx="0" cy="1720602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88C33AC7-E0AA-4BEC-9923-7C3AD9BBC504}"/>
                </a:ext>
              </a:extLst>
            </p:cNvPr>
            <p:cNvCxnSpPr/>
            <p:nvPr/>
          </p:nvCxnSpPr>
          <p:spPr>
            <a:xfrm>
              <a:off x="7826883" y="1869090"/>
              <a:ext cx="0" cy="1720602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25F838E-5BF1-48F4-BEB8-1E90907E350D}"/>
              </a:ext>
            </a:extLst>
          </p:cNvPr>
          <p:cNvGrpSpPr/>
          <p:nvPr/>
        </p:nvGrpSpPr>
        <p:grpSpPr>
          <a:xfrm>
            <a:off x="8127217" y="1346478"/>
            <a:ext cx="3413754" cy="4028318"/>
            <a:chOff x="777513" y="2211961"/>
            <a:chExt cx="3413754" cy="4028318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F10CA15-1B56-440F-9219-18953D07B1B0}"/>
                </a:ext>
              </a:extLst>
            </p:cNvPr>
            <p:cNvSpPr/>
            <p:nvPr/>
          </p:nvSpPr>
          <p:spPr>
            <a:xfrm>
              <a:off x="777513" y="3131736"/>
              <a:ext cx="3413754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rgbClr val="012169"/>
                  </a:solidFill>
                </a:rPr>
                <a:t>En investigaciones para determinar las condiciones de competencia efectiva (art. 96 LFCE);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rgbClr val="012169"/>
                  </a:solidFill>
                </a:rPr>
                <a:t>Para determinar barreras a la competencia (art. 94 LFCE);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rgbClr val="012169"/>
                  </a:solidFill>
                </a:rPr>
                <a:t>Para resolver sobre condiciones de mercado (art. 96 LFCE);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rgbClr val="012169"/>
                  </a:solidFill>
                </a:rPr>
                <a:t>Para el análisis de concentraciones (art. 63 LFCE);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rgbClr val="012169"/>
                  </a:solidFill>
                </a:rPr>
                <a:t>Para determinar la comisión de PMR (art. 54 LFCE).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DDB38F5-7ACB-4F77-8F80-6F60EB289D96}"/>
                </a:ext>
              </a:extLst>
            </p:cNvPr>
            <p:cNvSpPr/>
            <p:nvPr/>
          </p:nvSpPr>
          <p:spPr>
            <a:xfrm>
              <a:off x="777513" y="2211961"/>
              <a:ext cx="217953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altLang="es-ES" sz="2400" b="1" dirty="0">
                  <a:solidFill>
                    <a:srgbClr val="012169"/>
                  </a:solidFill>
                  <a:sym typeface="Futura Condensed" charset="0"/>
                </a:rPr>
                <a:t>¿En qué se utiliza el PSM?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2408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634276"/>
            <a:ext cx="51402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Para prestar el servicio de taxi en el AICM se requiere: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un permiso de la SCT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un contrato de acceso a zona federal con el AICM</a:t>
            </a:r>
          </a:p>
          <a:p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Entre 2008 y 2015 los contratos entre el AICM y 6 empresas de taxi preveían que: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solo las empresas que ya operaban podían incrementar el numero de sus unidades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aumento sería proporcional las que ya tuviera la agrupación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0" y="1634275"/>
            <a:ext cx="5782879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Por medio de una investigación determinó que: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las cláusulas eran anticompetitivas porque no permitían a otras empresas entrar y crecer en el mercado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el AICM tenía poder sustancial por ser el único con el que se pude firmar el contrato</a:t>
            </a:r>
          </a:p>
          <a:p>
            <a:pPr>
              <a:spcBef>
                <a:spcPts val="1200"/>
              </a:spcBef>
            </a:pPr>
            <a:r>
              <a:rPr lang="es-MX" altLang="es-ES" b="1" dirty="0">
                <a:solidFill>
                  <a:srgbClr val="012169"/>
                </a:solidFill>
                <a:sym typeface="Futura Condensed" charset="0"/>
              </a:rPr>
              <a:t>En 2016, la COFECE multó al AICM con 63 millones y le ordenó: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Suprimir las cláusulas anticompetitivas de los contratos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Llevar a cabo licitación o concurso para asignar nuevos contratos,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Señalar los criterios para el otorgamiento de descuentos y hacerlos públicos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9972132" y="6386632"/>
            <a:ext cx="19812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DE-009-2014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4" y="5689042"/>
            <a:ext cx="9946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falta de competencia en el servicio de taxi, impedía a 30 millones de personas al año acceder a mejores servicios.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BB9CC7C-A0B6-48F6-8D32-8C5A5967FE3A}"/>
              </a:ext>
            </a:extLst>
          </p:cNvPr>
          <p:cNvSpPr/>
          <p:nvPr/>
        </p:nvSpPr>
        <p:spPr>
          <a:xfrm>
            <a:off x="777512" y="5227377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830BF8B-21FD-461B-8DDF-2C78E9F1D942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caso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6373E5D-095F-4FE9-B3A3-68BFA538591F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PMR: Servicio de taxis en el AICM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E3D236F-7207-4993-ADDE-6552CF2D3BF6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Investigación de la COFECE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11ADB3C7-BF23-4984-A413-9E617E1BE099}"/>
              </a:ext>
            </a:extLst>
          </p:cNvPr>
          <p:cNvCxnSpPr>
            <a:cxnSpLocks/>
          </p:cNvCxnSpPr>
          <p:nvPr/>
        </p:nvCxnSpPr>
        <p:spPr>
          <a:xfrm>
            <a:off x="734033" y="5217120"/>
            <a:ext cx="1095475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00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0" y="1652419"/>
            <a:ext cx="49080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APEAM* es la única autorizad por el Departamento de Agricultura de EUA para realizar los trámites de exportación de aguacate Hass.</a:t>
            </a:r>
          </a:p>
          <a:p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APEAM condicionaba a las empacadoras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Afiliarse a la Asociación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Contratar servicios adicionales, no necesarios para exportar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0" y="1652418"/>
            <a:ext cx="52829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Mediante una investigación la COFECE encontró a la APEAM responsable de la PMR entre 2006 a 2014.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APEAM cuenta con poder sustancial por ser la única autorizada para el trámite.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Antes de la resolución, la APEAM se comprometió a eliminar la afiliación y la contratación de otros servicios obligatoria.</a:t>
            </a:r>
          </a:p>
          <a:p>
            <a:pPr>
              <a:spcBef>
                <a:spcPts val="1200"/>
              </a:spcBef>
              <a:tabLst>
                <a:tab pos="92075" algn="l"/>
              </a:tabLst>
            </a:pPr>
            <a:r>
              <a:rPr lang="es-MX" altLang="es-ES" sz="2000" b="1" dirty="0">
                <a:solidFill>
                  <a:srgbClr val="012169"/>
                </a:solidFill>
                <a:sym typeface="Futura Condensed" charset="0"/>
              </a:rPr>
              <a:t>En 2014 se cerró el caso anticipadamente cuando la COFECE aceptó los compromisos.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697822" y="6448188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*Asociación de productores y empacadores exportadores de aguacate de Michoacán.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5" y="4957867"/>
            <a:ext cx="91255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2016 la COFECE multó a la APEAM por 36.8 millones por incumplimiento de compromisos.</a:t>
            </a:r>
          </a:p>
          <a:p>
            <a:pPr marL="92075" indent="-92075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2017 la COFECE multó a la APEAM con 40.7 millones, por no presentar el Reporte Anual al que está obligada.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C2B1676-C0C8-4E0C-B5AF-925B020D5D70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caso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A8B4AF8-C2B9-4049-B7FF-CC90B87F8E6C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PMR: Exportación de aguacate Hass a EUA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F0C293A-6115-44F6-9444-89EC4E820230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D302A4D-F5BB-491D-ADF8-20CB6815BC0B}"/>
              </a:ext>
            </a:extLst>
          </p:cNvPr>
          <p:cNvSpPr/>
          <p:nvPr/>
        </p:nvSpPr>
        <p:spPr>
          <a:xfrm>
            <a:off x="777512" y="4496202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Últimos sucesos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E6D084B4-ED62-4E20-86D4-A311DCC1CEAD}"/>
              </a:ext>
            </a:extLst>
          </p:cNvPr>
          <p:cNvCxnSpPr>
            <a:cxnSpLocks/>
          </p:cNvCxnSpPr>
          <p:nvPr/>
        </p:nvCxnSpPr>
        <p:spPr>
          <a:xfrm>
            <a:off x="734033" y="4470955"/>
            <a:ext cx="1029521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5426D45-781F-491E-921D-E45DBA23BD89}"/>
              </a:ext>
            </a:extLst>
          </p:cNvPr>
          <p:cNvSpPr/>
          <p:nvPr/>
        </p:nvSpPr>
        <p:spPr>
          <a:xfrm>
            <a:off x="9972132" y="6386632"/>
            <a:ext cx="19812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DE-030-2011</a:t>
            </a:r>
          </a:p>
        </p:txBody>
      </p:sp>
    </p:spTree>
    <p:extLst>
      <p:ext uri="{BB962C8B-B14F-4D97-AF65-F5344CB8AC3E}">
        <p14:creationId xmlns:p14="http://schemas.microsoft.com/office/powerpoint/2010/main" val="7688851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o 1">
            <a:extLst>
              <a:ext uri="{FF2B5EF4-FFF2-40B4-BE49-F238E27FC236}">
                <a16:creationId xmlns:a16="http://schemas.microsoft.com/office/drawing/2014/main" id="{33E64FE7-F268-42A5-9127-E8BA2621BC75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7DC57F0-01F3-4F0A-A570-054E2E246BB2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FF532D05-4232-4923-8A3A-A1B54030DB1B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32B76F4-0AA0-40A1-A429-ED2368976852}"/>
              </a:ext>
            </a:extLst>
          </p:cNvPr>
          <p:cNvCxnSpPr>
            <a:cxnSpLocks/>
          </p:cNvCxnSpPr>
          <p:nvPr/>
        </p:nvCxnSpPr>
        <p:spPr>
          <a:xfrm>
            <a:off x="0" y="3486650"/>
            <a:ext cx="11973827" cy="0"/>
          </a:xfrm>
          <a:prstGeom prst="straightConnector1">
            <a:avLst/>
          </a:prstGeom>
          <a:ln w="63500">
            <a:solidFill>
              <a:srgbClr val="AE2573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id="{8C150459-FD73-4C51-95B7-216DCE7F8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13034"/>
              </p:ext>
            </p:extLst>
          </p:nvPr>
        </p:nvGraphicFramePr>
        <p:xfrm>
          <a:off x="697822" y="2845016"/>
          <a:ext cx="10587799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06">
                  <a:extLst>
                    <a:ext uri="{9D8B030D-6E8A-4147-A177-3AD203B41FA5}">
                      <a16:colId xmlns:a16="http://schemas.microsoft.com/office/drawing/2014/main" val="365148380"/>
                    </a:ext>
                  </a:extLst>
                </a:gridCol>
                <a:gridCol w="1428632">
                  <a:extLst>
                    <a:ext uri="{9D8B030D-6E8A-4147-A177-3AD203B41FA5}">
                      <a16:colId xmlns:a16="http://schemas.microsoft.com/office/drawing/2014/main" val="1605599204"/>
                    </a:ext>
                  </a:extLst>
                </a:gridCol>
                <a:gridCol w="2104846">
                  <a:extLst>
                    <a:ext uri="{9D8B030D-6E8A-4147-A177-3AD203B41FA5}">
                      <a16:colId xmlns:a16="http://schemas.microsoft.com/office/drawing/2014/main" val="248828853"/>
                    </a:ext>
                  </a:extLst>
                </a:gridCol>
                <a:gridCol w="1863305">
                  <a:extLst>
                    <a:ext uri="{9D8B030D-6E8A-4147-A177-3AD203B41FA5}">
                      <a16:colId xmlns:a16="http://schemas.microsoft.com/office/drawing/2014/main" val="1027506643"/>
                    </a:ext>
                  </a:extLst>
                </a:gridCol>
                <a:gridCol w="2372391">
                  <a:extLst>
                    <a:ext uri="{9D8B030D-6E8A-4147-A177-3AD203B41FA5}">
                      <a16:colId xmlns:a16="http://schemas.microsoft.com/office/drawing/2014/main" val="1217173871"/>
                    </a:ext>
                  </a:extLst>
                </a:gridCol>
                <a:gridCol w="1529019">
                  <a:extLst>
                    <a:ext uri="{9D8B030D-6E8A-4147-A177-3AD203B41FA5}">
                      <a16:colId xmlns:a16="http://schemas.microsoft.com/office/drawing/2014/main" val="2117539619"/>
                    </a:ext>
                  </a:extLst>
                </a:gridCol>
              </a:tblGrid>
              <a:tr h="390955">
                <a:tc>
                  <a:txBody>
                    <a:bodyPr/>
                    <a:lstStyle/>
                    <a:p>
                      <a:pPr algn="ctr"/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INICIO</a:t>
                      </a:r>
                    </a:p>
                    <a:p>
                      <a:pPr algn="ctr"/>
                      <a:r>
                        <a:rPr lang="es-MX" altLang="es-ES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De oficio o denuncia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DILIGENCIAS DE INVESTIGACIÓN</a:t>
                      </a:r>
                      <a:endParaRPr lang="es-MX" sz="14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Obtención de elementos de convicción necesarios para sostener la probable responsabilidad de un agente económico.</a:t>
                      </a:r>
                      <a:endParaRPr lang="es-MX" sz="14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CONCLUSIÓN DE LA INVESTIGACIÓN: DICTAMEN DE PROBABLE RESPONSABILIAD</a:t>
                      </a:r>
                      <a:endParaRPr lang="es-MX" sz="14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PROCEDIMIENTO SEGUIDO EN FORMA DE JUICIO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(Aquí, los probables responsables de una práctica anticompetitiva pueden presentar elementos en su defensa)</a:t>
                      </a:r>
                      <a:endParaRPr lang="es-MX" sz="12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RESOLUCIÓN DEL PLENO</a:t>
                      </a:r>
                      <a:endParaRPr lang="es-MX" sz="14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912964"/>
                  </a:ext>
                </a:extLst>
              </a:tr>
            </a:tbl>
          </a:graphicData>
        </a:graphic>
      </p:graphicFrame>
      <p:sp>
        <p:nvSpPr>
          <p:cNvPr id="34" name="Rectángulo 33">
            <a:extLst>
              <a:ext uri="{FF2B5EF4-FFF2-40B4-BE49-F238E27FC236}">
                <a16:creationId xmlns:a16="http://schemas.microsoft.com/office/drawing/2014/main" id="{CF265EAB-7260-459C-9717-739159073C1C}"/>
              </a:ext>
            </a:extLst>
          </p:cNvPr>
          <p:cNvSpPr/>
          <p:nvPr/>
        </p:nvSpPr>
        <p:spPr>
          <a:xfrm>
            <a:off x="777510" y="2115051"/>
            <a:ext cx="9521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La COFECE investiga, y en su caso, sanciona las prácticas monopólicas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9DD52A5-454B-4837-853B-5835339531D0}"/>
              </a:ext>
            </a:extLst>
          </p:cNvPr>
          <p:cNvSpPr txBox="1"/>
          <p:nvPr/>
        </p:nvSpPr>
        <p:spPr>
          <a:xfrm>
            <a:off x="697821" y="4763424"/>
            <a:ext cx="1058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Del inicio de una investigación hasta su resolución, el proceso puede tardar aproximadamente 2.5 años.</a:t>
            </a:r>
            <a:endParaRPr lang="es-MX" dirty="0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132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976611"/>
            <a:ext cx="4398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Las concentraciones son fusiones, adquisiciones del control o cualquier acto en donde se unan sociedades, asociaciones, acciones, partes sociales, fideicomisos o activos entre agentes económicos competidores, proveedores, clientes o cualesquiera.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BF429C7-AB98-4176-BE64-B63C0FB2D62C}"/>
              </a:ext>
            </a:extLst>
          </p:cNvPr>
          <p:cNvSpPr/>
          <p:nvPr/>
        </p:nvSpPr>
        <p:spPr>
          <a:xfrm>
            <a:off x="6115299" y="1976611"/>
            <a:ext cx="41189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Es una medida de la cantidad y tamaño que tienen las empresas que participan en un mercado determinado.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012169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Un mercado con mayor concentración de mercado existe a menor número de empresas y mayor diferencia entre el tamaño de las mismas, y viceversa.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012169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Existen varios índices para medir la concentración de un mercado.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3C01945-9A98-43CD-BC32-47E4ADA93D5B}"/>
              </a:ext>
            </a:extLst>
          </p:cNvPr>
          <p:cNvSpPr/>
          <p:nvPr/>
        </p:nvSpPr>
        <p:spPr>
          <a:xfrm>
            <a:off x="6115299" y="1514946"/>
            <a:ext cx="5211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es la concentración de mercado?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9448952-8F30-4016-9515-498779054337}"/>
              </a:ext>
            </a:extLst>
          </p:cNvPr>
          <p:cNvCxnSpPr>
            <a:cxnSpLocks/>
          </p:cNvCxnSpPr>
          <p:nvPr/>
        </p:nvCxnSpPr>
        <p:spPr>
          <a:xfrm>
            <a:off x="5699187" y="1976611"/>
            <a:ext cx="0" cy="3108543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F4EAF6F-70B5-4E6E-993B-4121CD03076A}"/>
              </a:ext>
            </a:extLst>
          </p:cNvPr>
          <p:cNvSpPr/>
          <p:nvPr/>
        </p:nvSpPr>
        <p:spPr>
          <a:xfrm>
            <a:off x="777512" y="1546179"/>
            <a:ext cx="4467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son las concentraciones?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7D78342-9CB7-4B9D-BAFE-32D43515B191}"/>
              </a:ext>
            </a:extLst>
          </p:cNvPr>
          <p:cNvSpPr/>
          <p:nvPr/>
        </p:nvSpPr>
        <p:spPr>
          <a:xfrm>
            <a:off x="777511" y="699776"/>
            <a:ext cx="993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MERCADOS CONCENTRADOS VS CONCENTRACIONES</a:t>
            </a:r>
          </a:p>
        </p:txBody>
      </p:sp>
    </p:spTree>
    <p:extLst>
      <p:ext uri="{BB962C8B-B14F-4D97-AF65-F5344CB8AC3E}">
        <p14:creationId xmlns:p14="http://schemas.microsoft.com/office/powerpoint/2010/main" val="1292813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0" y="2193835"/>
            <a:ext cx="275307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Obligación de notificar aquellas operaciones que exceden ciertos umbrales monetarios* y ésta determinará si la concentración puede ser autorizada (art. 86 LFCE).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Notificaciones voluntarias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BF429C7-AB98-4176-BE64-B63C0FB2D62C}"/>
              </a:ext>
            </a:extLst>
          </p:cNvPr>
          <p:cNvSpPr/>
          <p:nvPr/>
        </p:nvSpPr>
        <p:spPr>
          <a:xfrm>
            <a:off x="3643973" y="2193835"/>
            <a:ext cx="25672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012169"/>
                </a:solidFill>
              </a:rPr>
              <a:t>Si podrían tener por </a:t>
            </a:r>
            <a:r>
              <a:rPr lang="es-MX" sz="1600" b="1" dirty="0">
                <a:solidFill>
                  <a:srgbClr val="012169"/>
                </a:solidFill>
              </a:rPr>
              <a:t>objeto o efecto disminuir, dañar o impedir la competencia y la libre concurrencia </a:t>
            </a:r>
            <a:r>
              <a:rPr lang="es-MX" sz="1600" dirty="0">
                <a:solidFill>
                  <a:srgbClr val="012169"/>
                </a:solidFill>
              </a:rPr>
              <a:t>respecto de bienes o servicios iguales, similares o sustancialmente relacionados (art. 92 LFCE).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FD37B52-60BA-4B05-B776-29421D4C72AB}"/>
              </a:ext>
            </a:extLst>
          </p:cNvPr>
          <p:cNvSpPr/>
          <p:nvPr/>
        </p:nvSpPr>
        <p:spPr>
          <a:xfrm>
            <a:off x="6324634" y="2193835"/>
            <a:ext cx="25672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MX" sz="1600" dirty="0">
                <a:solidFill>
                  <a:srgbClr val="012169"/>
                </a:solidFill>
              </a:rPr>
              <a:t>&gt; 18millones de UMA (aprox. 1,450 MDP)</a:t>
            </a:r>
          </a:p>
          <a:p>
            <a:pPr>
              <a:spcAft>
                <a:spcPts val="600"/>
              </a:spcAft>
            </a:pPr>
            <a:r>
              <a:rPr lang="es-MX" sz="1600" dirty="0">
                <a:solidFill>
                  <a:srgbClr val="012169"/>
                </a:solidFill>
              </a:rPr>
              <a:t>&gt; 35% de activos, si las ventas &gt;18 millones de UMA.</a:t>
            </a:r>
          </a:p>
          <a:p>
            <a:pPr>
              <a:spcAft>
                <a:spcPts val="600"/>
              </a:spcAft>
            </a:pPr>
            <a:r>
              <a:rPr lang="es-MX" sz="1600" dirty="0">
                <a:solidFill>
                  <a:srgbClr val="012169"/>
                </a:solidFill>
              </a:rPr>
              <a:t>&gt; 8.4 millones de UMA. (aprox. 677 MDP) de acumulación de activos o capital social y &gt; 48 millones de UMA (3,868.8 MDP) en suma de activos o ventas de los participantes (art. 86 LFCE).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E66E95F-1D2B-4665-8770-82598A9C78AF}"/>
              </a:ext>
            </a:extLst>
          </p:cNvPr>
          <p:cNvSpPr/>
          <p:nvPr/>
        </p:nvSpPr>
        <p:spPr>
          <a:xfrm>
            <a:off x="9005293" y="2193835"/>
            <a:ext cx="256726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Autorizar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Condicionar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No autorizar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69D1C10C-4C94-426E-A94F-69E73146183B}"/>
              </a:ext>
            </a:extLst>
          </p:cNvPr>
          <p:cNvGrpSpPr/>
          <p:nvPr/>
        </p:nvGrpSpPr>
        <p:grpSpPr>
          <a:xfrm>
            <a:off x="3587279" y="2193835"/>
            <a:ext cx="5361318" cy="3447098"/>
            <a:chOff x="3587279" y="1462397"/>
            <a:chExt cx="5361318" cy="4517090"/>
          </a:xfrm>
        </p:grpSpPr>
        <p:cxnSp>
          <p:nvCxnSpPr>
            <p:cNvPr id="27" name="Conector recto 26">
              <a:extLst>
                <a:ext uri="{FF2B5EF4-FFF2-40B4-BE49-F238E27FC236}">
                  <a16:creationId xmlns:a16="http://schemas.microsoft.com/office/drawing/2014/main" id="{61A1016B-749A-432D-A177-B2867F05B59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279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07BE2870-82D0-4F9A-9CB8-BBD5831D2395}"/>
                </a:ext>
              </a:extLst>
            </p:cNvPr>
            <p:cNvCxnSpPr>
              <a:cxnSpLocks/>
            </p:cNvCxnSpPr>
            <p:nvPr/>
          </p:nvCxnSpPr>
          <p:spPr>
            <a:xfrm>
              <a:off x="6267938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89448952-8F30-4016-9515-498779054337}"/>
                </a:ext>
              </a:extLst>
            </p:cNvPr>
            <p:cNvCxnSpPr>
              <a:cxnSpLocks/>
            </p:cNvCxnSpPr>
            <p:nvPr/>
          </p:nvCxnSpPr>
          <p:spPr>
            <a:xfrm>
              <a:off x="8948597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id="{F40D2CE4-F63C-468A-91E4-F2FD2F3EAE71}"/>
              </a:ext>
            </a:extLst>
          </p:cNvPr>
          <p:cNvSpPr/>
          <p:nvPr/>
        </p:nvSpPr>
        <p:spPr>
          <a:xfrm>
            <a:off x="10883356" y="6363454"/>
            <a:ext cx="105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90 LFCE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D0CCA93-E7A0-49E6-A48E-F2F2D09AD204}"/>
              </a:ext>
            </a:extLst>
          </p:cNvPr>
          <p:cNvSpPr/>
          <p:nvPr/>
        </p:nvSpPr>
        <p:spPr>
          <a:xfrm>
            <a:off x="777511" y="699776"/>
            <a:ext cx="10568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PREVENIR ESTRUCTURAS ANTICOMPETITIVAS: ANÁLISIS DE CONCENTRACIONES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569611D-D60C-4CD4-8020-14CEE092EAA2}"/>
              </a:ext>
            </a:extLst>
          </p:cNvPr>
          <p:cNvSpPr/>
          <p:nvPr/>
        </p:nvSpPr>
        <p:spPr>
          <a:xfrm>
            <a:off x="777511" y="1546179"/>
            <a:ext cx="275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¿Cuáles se analizan?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FC48DBE-11E1-45EB-9C0F-DF4D06A512DA}"/>
              </a:ext>
            </a:extLst>
          </p:cNvPr>
          <p:cNvSpPr/>
          <p:nvPr/>
        </p:nvSpPr>
        <p:spPr>
          <a:xfrm>
            <a:off x="3643973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se analiza?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07B6CBC-0015-473C-896E-0FFABC0825D1}"/>
              </a:ext>
            </a:extLst>
          </p:cNvPr>
          <p:cNvSpPr/>
          <p:nvPr/>
        </p:nvSpPr>
        <p:spPr>
          <a:xfrm>
            <a:off x="9005293" y="1546179"/>
            <a:ext cx="2692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Decisiones posibles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D3328E4-2C37-4122-B971-E8F3A85E9F65}"/>
              </a:ext>
            </a:extLst>
          </p:cNvPr>
          <p:cNvSpPr/>
          <p:nvPr/>
        </p:nvSpPr>
        <p:spPr>
          <a:xfrm>
            <a:off x="6324634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Umbrales</a:t>
            </a:r>
          </a:p>
        </p:txBody>
      </p:sp>
    </p:spTree>
    <p:extLst>
      <p:ext uri="{BB962C8B-B14F-4D97-AF65-F5344CB8AC3E}">
        <p14:creationId xmlns:p14="http://schemas.microsoft.com/office/powerpoint/2010/main" val="158747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805B6D72-EA6F-4121-A308-3E13C01CDF04}"/>
              </a:ext>
            </a:extLst>
          </p:cNvPr>
          <p:cNvSpPr/>
          <p:nvPr/>
        </p:nvSpPr>
        <p:spPr>
          <a:xfrm>
            <a:off x="-1071044" y="-3322921"/>
            <a:ext cx="5562128" cy="132805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defTabSz="576000">
              <a:spcAft>
                <a:spcPts val="3000"/>
              </a:spcAft>
            </a:pPr>
            <a:r>
              <a:rPr lang="es-MX" altLang="es-MX" sz="85700" b="1" dirty="0">
                <a:ln w="19050">
                  <a:noFill/>
                </a:ln>
                <a:solidFill>
                  <a:srgbClr val="012169"/>
                </a:solidFill>
              </a:rPr>
              <a:t>1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DB8C7F1-0D89-4B57-9D47-9259CD419381}"/>
              </a:ext>
            </a:extLst>
          </p:cNvPr>
          <p:cNvSpPr/>
          <p:nvPr/>
        </p:nvSpPr>
        <p:spPr>
          <a:xfrm>
            <a:off x="3667496" y="2644171"/>
            <a:ext cx="6385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576000">
              <a:spcAft>
                <a:spcPts val="3000"/>
              </a:spcAft>
            </a:pPr>
            <a:r>
              <a:rPr lang="es-MX" altLang="es-MX" sz="4800" dirty="0">
                <a:solidFill>
                  <a:srgbClr val="012169"/>
                </a:solidFill>
              </a:rPr>
              <a:t>C   </a:t>
            </a:r>
            <a:r>
              <a:rPr lang="es-MX" altLang="es-MX" sz="4800" dirty="0" err="1">
                <a:solidFill>
                  <a:srgbClr val="012169"/>
                </a:solidFill>
              </a:rPr>
              <a:t>mpetencia</a:t>
            </a:r>
            <a:r>
              <a:rPr lang="es-MX" altLang="es-MX" sz="4800" dirty="0">
                <a:solidFill>
                  <a:srgbClr val="012169"/>
                </a:solidFill>
              </a:rPr>
              <a:t> económica </a:t>
            </a:r>
            <a:r>
              <a:rPr lang="es-MX" altLang="es-MX" sz="4800" b="1" dirty="0">
                <a:solidFill>
                  <a:srgbClr val="012169"/>
                </a:solidFill>
              </a:rPr>
              <a:t>y sus beneficios</a:t>
            </a:r>
          </a:p>
        </p:txBody>
      </p:sp>
      <p:sp>
        <p:nvSpPr>
          <p:cNvPr id="5" name="Arco 4">
            <a:extLst>
              <a:ext uri="{FF2B5EF4-FFF2-40B4-BE49-F238E27FC236}">
                <a16:creationId xmlns:a16="http://schemas.microsoft.com/office/drawing/2014/main" id="{E2469374-984F-4D23-BC2D-4C85404C5E4B}"/>
              </a:ext>
            </a:extLst>
          </p:cNvPr>
          <p:cNvSpPr/>
          <p:nvPr/>
        </p:nvSpPr>
        <p:spPr>
          <a:xfrm rot="13500000">
            <a:off x="4198077" y="-127930"/>
            <a:ext cx="8292957" cy="8292957"/>
          </a:xfrm>
          <a:prstGeom prst="arc">
            <a:avLst>
              <a:gd name="adj1" fmla="val 16266566"/>
              <a:gd name="adj2" fmla="val 190287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9AC9EAA-DF20-49A1-9127-4B9F7CDC1B9C}"/>
              </a:ext>
            </a:extLst>
          </p:cNvPr>
          <p:cNvSpPr/>
          <p:nvPr/>
        </p:nvSpPr>
        <p:spPr>
          <a:xfrm>
            <a:off x="4131240" y="2928785"/>
            <a:ext cx="360000" cy="360000"/>
          </a:xfrm>
          <a:prstGeom prst="ellipse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483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0D6826E2-6FD6-4D33-8D47-9DC793AF74DF}"/>
              </a:ext>
            </a:extLst>
          </p:cNvPr>
          <p:cNvCxnSpPr>
            <a:cxnSpLocks/>
          </p:cNvCxnSpPr>
          <p:nvPr/>
        </p:nvCxnSpPr>
        <p:spPr>
          <a:xfrm>
            <a:off x="0" y="3486650"/>
            <a:ext cx="11973827" cy="0"/>
          </a:xfrm>
          <a:prstGeom prst="straightConnector1">
            <a:avLst/>
          </a:prstGeom>
          <a:ln w="63500">
            <a:solidFill>
              <a:srgbClr val="AE2573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2F50AFDF-1D4B-4DE1-9226-7595F363A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34304"/>
              </p:ext>
            </p:extLst>
          </p:nvPr>
        </p:nvGraphicFramePr>
        <p:xfrm>
          <a:off x="697822" y="2845016"/>
          <a:ext cx="105877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253">
                  <a:extLst>
                    <a:ext uri="{9D8B030D-6E8A-4147-A177-3AD203B41FA5}">
                      <a16:colId xmlns:a16="http://schemas.microsoft.com/office/drawing/2014/main" val="365148380"/>
                    </a:ext>
                  </a:extLst>
                </a:gridCol>
                <a:gridCol w="2585586">
                  <a:extLst>
                    <a:ext uri="{9D8B030D-6E8A-4147-A177-3AD203B41FA5}">
                      <a16:colId xmlns:a16="http://schemas.microsoft.com/office/drawing/2014/main" val="1605599204"/>
                    </a:ext>
                  </a:extLst>
                </a:gridCol>
                <a:gridCol w="2534077">
                  <a:extLst>
                    <a:ext uri="{9D8B030D-6E8A-4147-A177-3AD203B41FA5}">
                      <a16:colId xmlns:a16="http://schemas.microsoft.com/office/drawing/2014/main" val="248828853"/>
                    </a:ext>
                  </a:extLst>
                </a:gridCol>
                <a:gridCol w="2199115">
                  <a:extLst>
                    <a:ext uri="{9D8B030D-6E8A-4147-A177-3AD203B41FA5}">
                      <a16:colId xmlns:a16="http://schemas.microsoft.com/office/drawing/2014/main" val="1027506643"/>
                    </a:ext>
                  </a:extLst>
                </a:gridCol>
                <a:gridCol w="1776767">
                  <a:extLst>
                    <a:ext uri="{9D8B030D-6E8A-4147-A177-3AD203B41FA5}">
                      <a16:colId xmlns:a16="http://schemas.microsoft.com/office/drawing/2014/main" val="1217173871"/>
                    </a:ext>
                  </a:extLst>
                </a:gridCol>
              </a:tblGrid>
              <a:tr h="390955">
                <a:tc>
                  <a:txBody>
                    <a:bodyPr/>
                    <a:lstStyle/>
                    <a:p>
                      <a:pPr algn="ctr"/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INICIO</a:t>
                      </a:r>
                    </a:p>
                    <a:p>
                      <a:pPr algn="ctr"/>
                      <a:r>
                        <a:rPr lang="es-MX" altLang="es-ES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Notificación por parte de los agentes económicos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REQUERIMIENTOS ADICIONALES DE INFORMACIÓN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A los agentes económicos notificantes</a:t>
                      </a:r>
                      <a:endParaRPr lang="es-MX" sz="1400" b="0" dirty="0"/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REQUERIMIENTOS DE INFORMACIÓN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A otros Agentes Económicos relacionados o a cualquier Autoridad Pública.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CONCLUSIÓN DEL ANÁLISIS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0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Elaboración de resolución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ES" sz="1400" b="1" dirty="0">
                          <a:solidFill>
                            <a:srgbClr val="012169"/>
                          </a:solidFill>
                          <a:sym typeface="Futura Condensed" charset="0"/>
                        </a:rPr>
                        <a:t>RESOLUCIÓN DEL PLENO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2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912964"/>
                  </a:ext>
                </a:extLst>
              </a:tr>
            </a:tbl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4F136365-EDD4-4922-8A44-8C45A83EFE90}"/>
              </a:ext>
            </a:extLst>
          </p:cNvPr>
          <p:cNvSpPr/>
          <p:nvPr/>
        </p:nvSpPr>
        <p:spPr>
          <a:xfrm>
            <a:off x="777510" y="2115051"/>
            <a:ext cx="9521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La COFECE analiza las concentraciones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BBAC619-3102-49C8-8FA3-4528C44AF86C}"/>
              </a:ext>
            </a:extLst>
          </p:cNvPr>
          <p:cNvSpPr txBox="1"/>
          <p:nvPr/>
        </p:nvSpPr>
        <p:spPr>
          <a:xfrm>
            <a:off x="697821" y="4271556"/>
            <a:ext cx="1058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 2014 a 2017, la COFECE analizó 565 concentraciones, y autorizó el 90.2%.</a:t>
            </a:r>
          </a:p>
        </p:txBody>
      </p:sp>
    </p:spTree>
    <p:extLst>
      <p:ext uri="{BB962C8B-B14F-4D97-AF65-F5344CB8AC3E}">
        <p14:creationId xmlns:p14="http://schemas.microsoft.com/office/powerpoint/2010/main" val="3122365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659364"/>
            <a:ext cx="468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febrero de 2015 Soriana notificó la intención de adquirir 159 tiendas de Comercial Mexicana.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1" y="1659363"/>
            <a:ext cx="49939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Determinó que, si se autorizaba la concentración, Soriana podría incrementar sus precios en 27 de los 159 mercados locales porque: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Tendría alta participación en ellos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Debido a los altos costos a la entrada, sería poco probable que existieran nuevos competidores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77512" y="6425010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Puedes consultar el análisis de caso 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  <a:hlinkClick r:id="rId2"/>
              </a:rPr>
              <a:t>aquí</a:t>
            </a:r>
            <a:r>
              <a:rPr lang="es-MX" altLang="es-ES" sz="1000" dirty="0">
                <a:solidFill>
                  <a:srgbClr val="333F48"/>
                </a:solidFill>
                <a:sym typeface="Futura Condensed" charset="0"/>
              </a:rPr>
              <a:t>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8F83A88-5A36-46A6-B893-A82DF6AF847E}"/>
              </a:ext>
            </a:extLst>
          </p:cNvPr>
          <p:cNvSpPr/>
          <p:nvPr/>
        </p:nvSpPr>
        <p:spPr>
          <a:xfrm>
            <a:off x="777510" y="2767358"/>
            <a:ext cx="45881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Es local porque la cercanía es uno de los principales atributos valorados por los consumidores.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Existen altos costos para entrar al mercado (red de distribución, ubicación).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E19BE15-6ADC-467A-873E-9AF3F6201F3E}"/>
              </a:ext>
            </a:extLst>
          </p:cNvPr>
          <p:cNvSpPr/>
          <p:nvPr/>
        </p:nvSpPr>
        <p:spPr>
          <a:xfrm>
            <a:off x="777512" y="230569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mercado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CED5D6E-CCA1-4CC5-BA70-A996E312836E}"/>
              </a:ext>
            </a:extLst>
          </p:cNvPr>
          <p:cNvSpPr/>
          <p:nvPr/>
        </p:nvSpPr>
        <p:spPr>
          <a:xfrm>
            <a:off x="777512" y="4937321"/>
            <a:ext cx="10074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COFECE determinó que, en los mercados donde Soriana tendría alta participación de mercado, podría aumentar sus precios en un 5.26%.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Eso representa cerca de 323 millones de pesos en 2015.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Esta cantidad equivale a comprar 260 mil canastas básicas de alimentos mensuales.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705FA70-9932-4F27-A221-073C7D21BB80}"/>
              </a:ext>
            </a:extLst>
          </p:cNvPr>
          <p:cNvSpPr/>
          <p:nvPr/>
        </p:nvSpPr>
        <p:spPr>
          <a:xfrm>
            <a:off x="6035310" y="3420648"/>
            <a:ext cx="550683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altLang="es-ES" b="1" dirty="0">
                <a:solidFill>
                  <a:srgbClr val="012169"/>
                </a:solidFill>
                <a:sym typeface="Futura Condensed" charset="0"/>
              </a:rPr>
              <a:t>La COFECE autorizó la operación con la condición de que Soriana no adquiriera las tiendas en esos 27 mercados (o las vendiera dentro de un tiempo determinado).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36C7802-E3D0-47AE-BD6E-69A0DC6FF1C9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La operación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81B9E9D-E16F-4F5B-A983-F9627C9E7ED1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Concentración: Controladora Comercial Mexicana-Soriana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1FB20660-0A65-4678-B680-36251E895F77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730747A-800E-45F4-A9B5-9511574BC4E6}"/>
              </a:ext>
            </a:extLst>
          </p:cNvPr>
          <p:cNvSpPr/>
          <p:nvPr/>
        </p:nvSpPr>
        <p:spPr>
          <a:xfrm>
            <a:off x="777512" y="4496202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Evaluación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9E6445B-C303-4B9E-9E2D-1AFA5477E024}"/>
              </a:ext>
            </a:extLst>
          </p:cNvPr>
          <p:cNvCxnSpPr>
            <a:cxnSpLocks/>
          </p:cNvCxnSpPr>
          <p:nvPr/>
        </p:nvCxnSpPr>
        <p:spPr>
          <a:xfrm>
            <a:off x="734033" y="4505459"/>
            <a:ext cx="1029521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7E75A7E-7E35-4D23-868C-151B94B1C4C0}"/>
              </a:ext>
            </a:extLst>
          </p:cNvPr>
          <p:cNvSpPr/>
          <p:nvPr/>
        </p:nvSpPr>
        <p:spPr>
          <a:xfrm>
            <a:off x="9960874" y="6363454"/>
            <a:ext cx="2136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CNT-021-2015</a:t>
            </a:r>
          </a:p>
        </p:txBody>
      </p:sp>
    </p:spTree>
    <p:extLst>
      <p:ext uri="{BB962C8B-B14F-4D97-AF65-F5344CB8AC3E}">
        <p14:creationId xmlns:p14="http://schemas.microsoft.com/office/powerpoint/2010/main" val="6516896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804587"/>
            <a:ext cx="4680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Las tiendas de autoservicio y departamentales representan el 45% de los ingresos del comercio al por menor.</a:t>
            </a:r>
          </a:p>
          <a:p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Los supermercados concentran el 84% del total de los ingresos de las tiendas de autoservicio.</a:t>
            </a:r>
          </a:p>
          <a:p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Los mexicanos gastan 40% de su ingreso en bienes adquiribles en supermercados.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1" y="1804586"/>
            <a:ext cx="42732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COFECE sancionó a Soriana con 2.4 millones de pesos, por incumplir con la presentación de los reportes.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2017, Soriana propuso ceder en arrendamiento sus tiendas a Chedraui. La COFECE objetó la propuesta, ya que esto crearía un vinculo entre dos empresas competidoras.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altLang="es-ES" dirty="0">
              <a:solidFill>
                <a:srgbClr val="012169"/>
              </a:solidFill>
              <a:sym typeface="Futura Condensed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En 2018 Soriana propuso una desinversión con Wal-Mart. Por riesgos a la competencia la COFECE rechazó el proyecto en 5 entidades.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9333780" y="6302106"/>
            <a:ext cx="2305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Expediente CNT-021-2015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15A0FA4-7ABB-45F2-BC26-B6FD98730687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3854C09-9760-44A2-8192-4EE48F06CD4A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Concentración: Controladora Comercial Mexicana-Soriana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BB72259-F0C0-4CE9-A6DE-3601D4365415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Últimos sucesos</a:t>
            </a:r>
          </a:p>
        </p:txBody>
      </p:sp>
    </p:spTree>
    <p:extLst>
      <p:ext uri="{BB962C8B-B14F-4D97-AF65-F5344CB8AC3E}">
        <p14:creationId xmlns:p14="http://schemas.microsoft.com/office/powerpoint/2010/main" val="1221021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134C6A0-B811-431D-AE52-9A4916E4C5E3}"/>
              </a:ext>
            </a:extLst>
          </p:cNvPr>
          <p:cNvSpPr/>
          <p:nvPr/>
        </p:nvSpPr>
        <p:spPr>
          <a:xfrm>
            <a:off x="777512" y="1968963"/>
            <a:ext cx="3138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Son documentos dirigidos a otras autoridades públicas con el fin de fomentar un marco regulatorio promotor de la competencia, dirigidas a autoridades públicas de todos los órdenes de gobierno.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34B96C-AFB5-480C-B70F-281AFA30C5B7}"/>
              </a:ext>
            </a:extLst>
          </p:cNvPr>
          <p:cNvSpPr/>
          <p:nvPr/>
        </p:nvSpPr>
        <p:spPr>
          <a:xfrm>
            <a:off x="4517062" y="1968963"/>
            <a:ext cx="30094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Ajustes a programas y políticas;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Anteproyectos de disposiciones, reglas, acuerdos, circulares y demás actos administrativos;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Iniciativas de leyes y anteproyectos de reglamentos y decretos;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Leyes, reglamentos, acuerdos, circulares y actos administrativos.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Procesos de licitación; otorgamiento de licencias, concesiones, permisos, cesiones, venta de acciones de empresas concesionarias o permisionarias.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8AE8EC6-F5E1-4BDC-A6BF-1AE4F62A4F7B}"/>
              </a:ext>
            </a:extLst>
          </p:cNvPr>
          <p:cNvCxnSpPr/>
          <p:nvPr/>
        </p:nvCxnSpPr>
        <p:spPr>
          <a:xfrm>
            <a:off x="4216727" y="2007844"/>
            <a:ext cx="0" cy="3746771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88C33AC7-E0AA-4BEC-9923-7C3AD9BBC504}"/>
              </a:ext>
            </a:extLst>
          </p:cNvPr>
          <p:cNvCxnSpPr/>
          <p:nvPr/>
        </p:nvCxnSpPr>
        <p:spPr>
          <a:xfrm>
            <a:off x="7826883" y="2007844"/>
            <a:ext cx="0" cy="3746771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41">
            <a:extLst>
              <a:ext uri="{FF2B5EF4-FFF2-40B4-BE49-F238E27FC236}">
                <a16:creationId xmlns:a16="http://schemas.microsoft.com/office/drawing/2014/main" id="{3F10CA15-1B56-440F-9219-18953D07B1B0}"/>
              </a:ext>
            </a:extLst>
          </p:cNvPr>
          <p:cNvSpPr/>
          <p:nvPr/>
        </p:nvSpPr>
        <p:spPr>
          <a:xfrm>
            <a:off x="8127217" y="1968963"/>
            <a:ext cx="3009484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Por oficio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A solicitud de parte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Por convenio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Por ley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0FE508A0-6F37-40F7-9BC8-B1D396BCA32B}"/>
              </a:ext>
            </a:extLst>
          </p:cNvPr>
          <p:cNvSpPr/>
          <p:nvPr/>
        </p:nvSpPr>
        <p:spPr>
          <a:xfrm>
            <a:off x="777511" y="699776"/>
            <a:ext cx="993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CUIDAR LAS REGLAS DEL JUEGO: OPINIONES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0FD82F4-CEE9-40BC-99CF-F6CDE98E65B7}"/>
              </a:ext>
            </a:extLst>
          </p:cNvPr>
          <p:cNvSpPr/>
          <p:nvPr/>
        </p:nvSpPr>
        <p:spPr>
          <a:xfrm>
            <a:off x="777512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son?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58FA1ED-5284-4F6D-A1AF-878F40270763}"/>
              </a:ext>
            </a:extLst>
          </p:cNvPr>
          <p:cNvSpPr/>
          <p:nvPr/>
        </p:nvSpPr>
        <p:spPr>
          <a:xfrm>
            <a:off x="4517061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¿Sobre qué?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BCE4681-5DE4-4D05-8828-5BBA1759FEA8}"/>
              </a:ext>
            </a:extLst>
          </p:cNvPr>
          <p:cNvSpPr/>
          <p:nvPr/>
        </p:nvSpPr>
        <p:spPr>
          <a:xfrm>
            <a:off x="8127216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¿Cuándo?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E4B7EA8-3F6E-417E-AD61-1B46FD134380}"/>
              </a:ext>
            </a:extLst>
          </p:cNvPr>
          <p:cNvSpPr/>
          <p:nvPr/>
        </p:nvSpPr>
        <p:spPr>
          <a:xfrm>
            <a:off x="9333780" y="6302106"/>
            <a:ext cx="2305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12 LFCE</a:t>
            </a:r>
          </a:p>
        </p:txBody>
      </p:sp>
    </p:spTree>
    <p:extLst>
      <p:ext uri="{BB962C8B-B14F-4D97-AF65-F5344CB8AC3E}">
        <p14:creationId xmlns:p14="http://schemas.microsoft.com/office/powerpoint/2010/main" val="40151380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0" y="1804587"/>
            <a:ext cx="47901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Las </a:t>
            </a:r>
            <a:r>
              <a:rPr lang="es-MX" altLang="es-ES" sz="1600" dirty="0" err="1">
                <a:solidFill>
                  <a:srgbClr val="012169"/>
                </a:solidFill>
                <a:sym typeface="Futura Condensed" charset="0"/>
              </a:rPr>
              <a:t>Fintech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 utilizan plataformas digitales para proveer servicios financieros.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En julio de 2017, en México operaban 238 startups en </a:t>
            </a:r>
            <a:r>
              <a:rPr lang="es-MX" altLang="es-ES" sz="1600" dirty="0" err="1">
                <a:solidFill>
                  <a:srgbClr val="012169"/>
                </a:solidFill>
                <a:sym typeface="Futura Condensed" charset="0"/>
              </a:rPr>
              <a:t>Fintech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, ofreciendo 11 tipos de servicios.</a:t>
            </a:r>
            <a:r>
              <a:rPr lang="es-MX" altLang="es-ES" sz="1600" baseline="30000" dirty="0">
                <a:solidFill>
                  <a:srgbClr val="012169"/>
                </a:solidFill>
                <a:sym typeface="Futura Condensed" charset="0"/>
              </a:rPr>
              <a:t>1</a:t>
            </a:r>
            <a:endParaRPr lang="es-MX" altLang="es-ES" sz="1600" dirty="0">
              <a:solidFill>
                <a:srgbClr val="012169"/>
              </a:solidFill>
              <a:sym typeface="Futura Condensed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 normativa financiera tradicional no contemplaba estos modelos.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 12 de octubre de 2017, el Presidente presentó al Senado una iniciativa para crear la Ley </a:t>
            </a:r>
            <a:r>
              <a:rPr lang="es-MX" altLang="es-ES" sz="1600" dirty="0" err="1">
                <a:solidFill>
                  <a:srgbClr val="012169"/>
                </a:solidFill>
                <a:sym typeface="Futura Condensed" charset="0"/>
              </a:rPr>
              <a:t>Fintech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1" y="1804586"/>
            <a:ext cx="468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Para que la regulación permitiera la competencia emitió una opinión recomendando: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Establecer explícitamente que el usuario es dueño de su información.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Otorgar certeza jurídica.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Permitir un acceso abierto y no discriminatorio a insumos como los servicios bancarios.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Explicitar la neutralidad tecnológica.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No facilitar la coordinación entre competidores.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77512" y="6209773"/>
            <a:ext cx="10861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333F48"/>
                </a:solidFill>
              </a:rPr>
              <a:t>1. </a:t>
            </a:r>
            <a:r>
              <a:rPr lang="en-US" sz="1000" dirty="0" err="1">
                <a:solidFill>
                  <a:srgbClr val="333F48"/>
                </a:solidFill>
              </a:rPr>
              <a:t>Finnovista</a:t>
            </a:r>
            <a:r>
              <a:rPr lang="en-US" sz="1000" dirty="0">
                <a:solidFill>
                  <a:srgbClr val="333F48"/>
                </a:solidFill>
              </a:rPr>
              <a:t> (2017). </a:t>
            </a:r>
            <a:r>
              <a:rPr lang="en-US" sz="1000" i="1" dirty="0">
                <a:solidFill>
                  <a:srgbClr val="333F48"/>
                </a:solidFill>
              </a:rPr>
              <a:t>Fintech Radar México.</a:t>
            </a:r>
            <a:endParaRPr lang="en-US" sz="1000" i="1" baseline="30000" dirty="0">
              <a:solidFill>
                <a:srgbClr val="333F48"/>
              </a:solidFill>
            </a:endParaRPr>
          </a:p>
          <a:p>
            <a:r>
              <a:rPr lang="en-US" sz="1000" dirty="0">
                <a:solidFill>
                  <a:srgbClr val="333F48"/>
                </a:solidFill>
              </a:rPr>
              <a:t>2. McKinsey Global Institute (2016). </a:t>
            </a:r>
            <a:r>
              <a:rPr lang="en-US" sz="1000" i="1" dirty="0">
                <a:solidFill>
                  <a:srgbClr val="333F48"/>
                </a:solidFill>
              </a:rPr>
              <a:t>Digital finance for all: Powering Inclusive growth in emerging economies</a:t>
            </a:r>
            <a:r>
              <a:rPr lang="en-US" sz="1000" dirty="0">
                <a:solidFill>
                  <a:srgbClr val="333F48"/>
                </a:solidFill>
              </a:rPr>
              <a:t>.</a:t>
            </a:r>
            <a:endParaRPr lang="es-MX" sz="1000" dirty="0">
              <a:solidFill>
                <a:srgbClr val="333F48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4" y="4654515"/>
            <a:ext cx="9946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En México, el 32% de la población no utiliza los servicios financieros.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 uso de servicios financieros digitales podría aumentar el PIB en 90 mil millones de pesos para 2025</a:t>
            </a:r>
            <a:r>
              <a:rPr lang="es-MX" altLang="es-ES" sz="1600" baseline="30000" dirty="0">
                <a:solidFill>
                  <a:srgbClr val="012169"/>
                </a:solidFill>
                <a:sym typeface="Futura Condensed" charset="0"/>
              </a:rPr>
              <a:t>2</a:t>
            </a: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 regulación no debe impedir a las empresas disruptivas o innovadoras participar y competir con empresas o sectores tradicionales.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B3F2A93-C457-43A6-9B85-EEA4C18DD936}"/>
              </a:ext>
            </a:extLst>
          </p:cNvPr>
          <p:cNvCxnSpPr/>
          <p:nvPr/>
        </p:nvCxnSpPr>
        <p:spPr>
          <a:xfrm>
            <a:off x="873756" y="4181886"/>
            <a:ext cx="10444488" cy="0"/>
          </a:xfrm>
          <a:prstGeom prst="line">
            <a:avLst/>
          </a:prstGeom>
          <a:ln w="12700">
            <a:solidFill>
              <a:srgbClr val="012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6306312-2526-48B7-AD47-685906CA99E0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El mercado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74F83062-7BC4-4A90-86F6-84B11C13792C}"/>
              </a:ext>
            </a:extLst>
          </p:cNvPr>
          <p:cNvSpPr/>
          <p:nvPr/>
        </p:nvSpPr>
        <p:spPr>
          <a:xfrm>
            <a:off x="777510" y="699776"/>
            <a:ext cx="1036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Opinión: Ley para regular las instituciones de tecnología financiera (Ley </a:t>
            </a:r>
            <a:r>
              <a:rPr lang="es-MX" altLang="es-ES" sz="2400" b="1" dirty="0" err="1">
                <a:solidFill>
                  <a:srgbClr val="AE2573"/>
                </a:solidFill>
                <a:sym typeface="Futura Condensed" charset="0"/>
              </a:rPr>
              <a:t>Fintech</a:t>
            </a:r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)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9833CE24-5B6A-4113-A5C0-242EDD14C2B6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¿Qué hizo la COFECE?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428CE9C-2243-4E0A-AEBE-E35457365E36}"/>
              </a:ext>
            </a:extLst>
          </p:cNvPr>
          <p:cNvSpPr/>
          <p:nvPr/>
        </p:nvSpPr>
        <p:spPr>
          <a:xfrm>
            <a:off x="777512" y="419727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 es importante?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7FDD80F-F173-43B3-87FC-2C485FD66522}"/>
              </a:ext>
            </a:extLst>
          </p:cNvPr>
          <p:cNvSpPr/>
          <p:nvPr/>
        </p:nvSpPr>
        <p:spPr>
          <a:xfrm>
            <a:off x="9333780" y="6302106"/>
            <a:ext cx="2305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Opinión OPN-007-2017</a:t>
            </a:r>
          </a:p>
        </p:txBody>
      </p:sp>
    </p:spTree>
    <p:extLst>
      <p:ext uri="{BB962C8B-B14F-4D97-AF65-F5344CB8AC3E}">
        <p14:creationId xmlns:p14="http://schemas.microsoft.com/office/powerpoint/2010/main" val="105395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C161C36-25E2-4BF4-A3F8-BD6A59BFE824}"/>
              </a:ext>
            </a:extLst>
          </p:cNvPr>
          <p:cNvSpPr/>
          <p:nvPr/>
        </p:nvSpPr>
        <p:spPr>
          <a:xfrm>
            <a:off x="777511" y="699776"/>
            <a:ext cx="10568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CUIDAR LAS REGLAS DEL JUEGO: ESTUDIOS DE MERCADO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0A8DE79A-F152-45DF-8A54-316EC775E847}"/>
              </a:ext>
            </a:extLst>
          </p:cNvPr>
          <p:cNvSpPr/>
          <p:nvPr/>
        </p:nvSpPr>
        <p:spPr>
          <a:xfrm>
            <a:off x="777510" y="2193835"/>
            <a:ext cx="27530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Analizar las condiciones de competencia que existen en mercados prioritarios para la economía nacional y proponer medidas para promover su funcionamiento eficiente.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2B3E8BE4-0F18-49AB-A352-E9F1B1520F6A}"/>
              </a:ext>
            </a:extLst>
          </p:cNvPr>
          <p:cNvSpPr/>
          <p:nvPr/>
        </p:nvSpPr>
        <p:spPr>
          <a:xfrm>
            <a:off x="3643973" y="2193835"/>
            <a:ext cx="256726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C53"/>
                </a:solidFill>
              </a:rPr>
              <a:t>Identificar posibles obstáculos a la competencia.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C53"/>
                </a:solidFill>
              </a:rPr>
              <a:t>Realizar recomendaciones para eliminar las condiciones poco competitivas en el mercado.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4723AC49-2B06-4894-BAC0-0381466E1E36}"/>
              </a:ext>
            </a:extLst>
          </p:cNvPr>
          <p:cNvSpPr/>
          <p:nvPr/>
        </p:nvSpPr>
        <p:spPr>
          <a:xfrm>
            <a:off x="6324634" y="2193835"/>
            <a:ext cx="2567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MX" sz="1600" dirty="0">
                <a:solidFill>
                  <a:srgbClr val="012169"/>
                </a:solidFill>
              </a:rPr>
              <a:t>Se inician de oficio, cuando el Pleno considera pertinente.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698F40B-8579-41AC-B8BD-68D964AC0C2E}"/>
              </a:ext>
            </a:extLst>
          </p:cNvPr>
          <p:cNvSpPr/>
          <p:nvPr/>
        </p:nvSpPr>
        <p:spPr>
          <a:xfrm>
            <a:off x="9005293" y="2193835"/>
            <a:ext cx="256726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Sector financiero.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Sector agroalimentario.</a:t>
            </a:r>
          </a:p>
          <a:p>
            <a:pPr marL="92075" indent="-92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12169"/>
                </a:solidFill>
              </a:rPr>
              <a:t>Medicamentos con patente vencida.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AC136B5F-4375-4E3C-8DB2-90415A521001}"/>
              </a:ext>
            </a:extLst>
          </p:cNvPr>
          <p:cNvGrpSpPr/>
          <p:nvPr/>
        </p:nvGrpSpPr>
        <p:grpSpPr>
          <a:xfrm>
            <a:off x="3587279" y="2193835"/>
            <a:ext cx="5361318" cy="2139047"/>
            <a:chOff x="3587279" y="1462397"/>
            <a:chExt cx="5361318" cy="4517090"/>
          </a:xfrm>
        </p:grpSpPr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id="{E9EE36C1-CA0B-4727-8560-5E22C786C77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279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825D16FC-FEEE-464A-82B8-7872BEE537EF}"/>
                </a:ext>
              </a:extLst>
            </p:cNvPr>
            <p:cNvCxnSpPr>
              <a:cxnSpLocks/>
            </p:cNvCxnSpPr>
            <p:nvPr/>
          </p:nvCxnSpPr>
          <p:spPr>
            <a:xfrm>
              <a:off x="6267938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id="{85A86226-47CE-4A7A-B81E-4937100F35CD}"/>
                </a:ext>
              </a:extLst>
            </p:cNvPr>
            <p:cNvCxnSpPr>
              <a:cxnSpLocks/>
            </p:cNvCxnSpPr>
            <p:nvPr/>
          </p:nvCxnSpPr>
          <p:spPr>
            <a:xfrm>
              <a:off x="8948597" y="1462397"/>
              <a:ext cx="0" cy="4517090"/>
            </a:xfrm>
            <a:prstGeom prst="line">
              <a:avLst/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ángulo 39">
            <a:extLst>
              <a:ext uri="{FF2B5EF4-FFF2-40B4-BE49-F238E27FC236}">
                <a16:creationId xmlns:a16="http://schemas.microsoft.com/office/drawing/2014/main" id="{115303E3-EB80-439D-B12F-ECD1668106FE}"/>
              </a:ext>
            </a:extLst>
          </p:cNvPr>
          <p:cNvSpPr/>
          <p:nvPr/>
        </p:nvSpPr>
        <p:spPr>
          <a:xfrm>
            <a:off x="777511" y="1546179"/>
            <a:ext cx="275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¿Para qué?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053DB08-3C26-4FB8-850D-16871932CADE}"/>
              </a:ext>
            </a:extLst>
          </p:cNvPr>
          <p:cNvSpPr/>
          <p:nvPr/>
        </p:nvSpPr>
        <p:spPr>
          <a:xfrm>
            <a:off x="3643973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Resultados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6EB426B-A15E-43F6-AA51-7DC09E387D4F}"/>
              </a:ext>
            </a:extLst>
          </p:cNvPr>
          <p:cNvSpPr/>
          <p:nvPr/>
        </p:nvSpPr>
        <p:spPr>
          <a:xfrm>
            <a:off x="9005293" y="1546179"/>
            <a:ext cx="2692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Estudios realizados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5B12CE2-B4B0-40AD-A992-08F509009878}"/>
              </a:ext>
            </a:extLst>
          </p:cNvPr>
          <p:cNvSpPr/>
          <p:nvPr/>
        </p:nvSpPr>
        <p:spPr>
          <a:xfrm>
            <a:off x="6324634" y="1546179"/>
            <a:ext cx="2567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¿Cuándo?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930497D-22B8-484E-B242-BBEEDF4D76EA}"/>
              </a:ext>
            </a:extLst>
          </p:cNvPr>
          <p:cNvSpPr/>
          <p:nvPr/>
        </p:nvSpPr>
        <p:spPr>
          <a:xfrm>
            <a:off x="9333780" y="6302106"/>
            <a:ext cx="2305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altLang="es-E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Futura Condensed" charset="0"/>
              </a:rPr>
              <a:t>Art. 12 LFCE</a:t>
            </a:r>
          </a:p>
        </p:txBody>
      </p:sp>
    </p:spTree>
    <p:extLst>
      <p:ext uri="{BB962C8B-B14F-4D97-AF65-F5344CB8AC3E}">
        <p14:creationId xmlns:p14="http://schemas.microsoft.com/office/powerpoint/2010/main" val="29450708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1" y="1804587"/>
            <a:ext cx="468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El 29% del gasto en cuidados de salud se destina a gasto en medicina.</a:t>
            </a:r>
            <a:r>
              <a:rPr lang="es-MX" altLang="es-ES" sz="1600" baseline="30000" dirty="0">
                <a:solidFill>
                  <a:srgbClr val="012169"/>
                </a:solidFill>
                <a:sym typeface="Futura Condensed" charset="0"/>
              </a:rPr>
              <a:t>1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 entrada de medicamentos genéricos al mercado debería ejercer presión para reducir el precio de los medicamentos.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AE2573"/>
                </a:solidFill>
                <a:sym typeface="Futura Condensed" charset="0"/>
              </a:rPr>
              <a:t>Facultades de la COFECE y casos recientes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E3141A-2B82-49FD-9E3B-3199720052CD}"/>
              </a:ext>
            </a:extLst>
          </p:cNvPr>
          <p:cNvSpPr/>
          <p:nvPr/>
        </p:nvSpPr>
        <p:spPr>
          <a:xfrm>
            <a:off x="6035311" y="1804586"/>
            <a:ext cx="4680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La entrada de medicamentos genéricos en México es tardía (2 años vs. 7 meses en otros países).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Solo 4 de cada 10 medicamentos con patente vencida cuenta con un medicamento genérico en el mercado.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En condiciones de competencia, las familias mexicanas podrían tener ahorros por 2,552 millones de pesos por concepto de gasto en medicamentos.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9E1B413-2E41-48C1-AF91-DD5418A92D19}"/>
              </a:ext>
            </a:extLst>
          </p:cNvPr>
          <p:cNvSpPr/>
          <p:nvPr/>
        </p:nvSpPr>
        <p:spPr>
          <a:xfrm>
            <a:off x="777512" y="6227347"/>
            <a:ext cx="10861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aseline="30000" dirty="0"/>
              <a:t>1. </a:t>
            </a:r>
            <a:r>
              <a:rPr lang="es-MX" sz="1000" dirty="0"/>
              <a:t>Encuesta Nacional de Ingresos y Gasto en Hogares 2014.</a:t>
            </a:r>
            <a:r>
              <a:rPr lang="es-MX" sz="1100" baseline="30000" dirty="0"/>
              <a:t> </a:t>
            </a:r>
            <a:r>
              <a:rPr lang="es-MX" sz="1000" dirty="0"/>
              <a:t>Consulta el Estudio completo </a:t>
            </a:r>
            <a:r>
              <a:rPr lang="es-MX" sz="1000" dirty="0">
                <a:hlinkClick r:id="rId2"/>
              </a:rPr>
              <a:t>aquí</a:t>
            </a:r>
            <a:endParaRPr lang="es-MX" sz="11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3F42217-2C60-4BA1-867C-57DF3552108A}"/>
              </a:ext>
            </a:extLst>
          </p:cNvPr>
          <p:cNvSpPr/>
          <p:nvPr/>
        </p:nvSpPr>
        <p:spPr>
          <a:xfrm>
            <a:off x="768944" y="4473090"/>
            <a:ext cx="9946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Mejorar el acceso a la información en el vencimiento de las patentes.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Promover un acceso inmediato de los medicamentos al mercado.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Permitir a los pacientes adquirir medicamentos de marca o genéricos cuando contengan el mismo principio activo.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s-MX" altLang="es-ES" sz="1600" dirty="0">
                <a:solidFill>
                  <a:srgbClr val="012169"/>
                </a:solidFill>
                <a:sym typeface="Futura Condensed" charset="0"/>
              </a:rPr>
              <a:t>Promover campañas de comunicación para aumentar la confianza en los genéricos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860D0804-B7BB-42E6-8F3D-71611A55F87F}"/>
              </a:ext>
            </a:extLst>
          </p:cNvPr>
          <p:cNvCxnSpPr/>
          <p:nvPr/>
        </p:nvCxnSpPr>
        <p:spPr>
          <a:xfrm>
            <a:off x="873756" y="3996038"/>
            <a:ext cx="10444488" cy="0"/>
          </a:xfrm>
          <a:prstGeom prst="line">
            <a:avLst/>
          </a:prstGeom>
          <a:ln w="12700">
            <a:solidFill>
              <a:srgbClr val="012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E153F7D-1037-46C2-BD6C-3B3DDEF9D6FF}"/>
              </a:ext>
            </a:extLst>
          </p:cNvPr>
          <p:cNvSpPr/>
          <p:nvPr/>
        </p:nvSpPr>
        <p:spPr>
          <a:xfrm>
            <a:off x="777511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¿Por qué?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5E7D3544-7FA6-4A64-86EC-01CB3EEFD523}"/>
              </a:ext>
            </a:extLst>
          </p:cNvPr>
          <p:cNvSpPr/>
          <p:nvPr/>
        </p:nvSpPr>
        <p:spPr>
          <a:xfrm>
            <a:off x="777510" y="699776"/>
            <a:ext cx="1036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Estudios de mercado: Medicamentos con patente vencida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D526D9E-306F-4A43-A53D-C02E6DBE297F}"/>
              </a:ext>
            </a:extLst>
          </p:cNvPr>
          <p:cNvSpPr/>
          <p:nvPr/>
        </p:nvSpPr>
        <p:spPr>
          <a:xfrm>
            <a:off x="6035310" y="1190753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Hallazgos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22F0C9D-7C23-48D8-AB14-8D3AC6D0B30A}"/>
              </a:ext>
            </a:extLst>
          </p:cNvPr>
          <p:cNvSpPr/>
          <p:nvPr/>
        </p:nvSpPr>
        <p:spPr>
          <a:xfrm>
            <a:off x="777512" y="4011425"/>
            <a:ext cx="4679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12169"/>
                </a:solidFill>
                <a:sym typeface="Futura Condensed" charset="0"/>
              </a:rPr>
              <a:t>Recomendaciones</a:t>
            </a:r>
          </a:p>
        </p:txBody>
      </p:sp>
    </p:spTree>
    <p:extLst>
      <p:ext uri="{BB962C8B-B14F-4D97-AF65-F5344CB8AC3E}">
        <p14:creationId xmlns:p14="http://schemas.microsoft.com/office/powerpoint/2010/main" val="8940405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0CB37C-967B-427A-984A-D8D6036E1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07483"/>
              </p:ext>
            </p:extLst>
          </p:nvPr>
        </p:nvGraphicFramePr>
        <p:xfrm>
          <a:off x="777510" y="1254254"/>
          <a:ext cx="7477969" cy="449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57">
                  <a:extLst>
                    <a:ext uri="{9D8B030D-6E8A-4147-A177-3AD203B41FA5}">
                      <a16:colId xmlns:a16="http://schemas.microsoft.com/office/drawing/2014/main" val="2682429223"/>
                    </a:ext>
                  </a:extLst>
                </a:gridCol>
                <a:gridCol w="7089312">
                  <a:extLst>
                    <a:ext uri="{9D8B030D-6E8A-4147-A177-3AD203B41FA5}">
                      <a16:colId xmlns:a16="http://schemas.microsoft.com/office/drawing/2014/main" val="1639269430"/>
                    </a:ext>
                  </a:extLst>
                </a:gridCol>
              </a:tblGrid>
              <a:tr h="898002">
                <a:tc>
                  <a:txBody>
                    <a:bodyPr/>
                    <a:lstStyle/>
                    <a:p>
                      <a:pPr algn="l"/>
                      <a:r>
                        <a:rPr lang="es-MX" sz="3600" b="1" dirty="0">
                          <a:solidFill>
                            <a:srgbClr val="012169"/>
                          </a:solidFill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baseline="0" dirty="0">
                          <a:solidFill>
                            <a:srgbClr val="012169"/>
                          </a:solidFill>
                          <a:ea typeface=""/>
                        </a:rPr>
                        <a:t>Medidas para regular la asignación de horarios de despegue y aterrizaje en el AICM.</a:t>
                      </a:r>
                      <a:endParaRPr lang="es-MX" sz="1600" b="0" i="0" baseline="0" dirty="0">
                        <a:solidFill>
                          <a:srgbClr val="012169"/>
                        </a:solidFill>
                        <a:latin typeface="+mn-lt"/>
                        <a:ea typeface="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337930"/>
                  </a:ext>
                </a:extLst>
              </a:tr>
              <a:tr h="898002">
                <a:tc>
                  <a:txBody>
                    <a:bodyPr/>
                    <a:lstStyle/>
                    <a:p>
                      <a:pPr algn="l"/>
                      <a:r>
                        <a:rPr lang="es-MX" sz="3600" b="1" dirty="0">
                          <a:solidFill>
                            <a:srgbClr val="012169"/>
                          </a:solidFill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baseline="0" dirty="0">
                          <a:solidFill>
                            <a:srgbClr val="012169"/>
                          </a:solidFill>
                          <a:latin typeface="+mn-lt"/>
                          <a:ea typeface=""/>
                        </a:rPr>
                        <a:t>Sanción por 23.6 MDP a sitios de taxis del AICM por coordinación en el establecimiento de tarifas.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996293"/>
                  </a:ext>
                </a:extLst>
              </a:tr>
              <a:tr h="898002">
                <a:tc>
                  <a:txBody>
                    <a:bodyPr/>
                    <a:lstStyle/>
                    <a:p>
                      <a:pPr algn="l"/>
                      <a:r>
                        <a:rPr lang="es-MX" sz="3600" b="1" dirty="0">
                          <a:solidFill>
                            <a:srgbClr val="012169"/>
                          </a:solidFill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baseline="0" dirty="0">
                          <a:solidFill>
                            <a:srgbClr val="012169"/>
                          </a:solidFill>
                          <a:ea typeface=""/>
                        </a:rPr>
                        <a:t>Querella contra personas que probablemente por el delito de prácticas monopólicas absolutas.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679592"/>
                  </a:ext>
                </a:extLst>
              </a:tr>
              <a:tr h="898002">
                <a:tc>
                  <a:txBody>
                    <a:bodyPr/>
                    <a:lstStyle/>
                    <a:p>
                      <a:pPr algn="l"/>
                      <a:r>
                        <a:rPr lang="es-MX" sz="3600" b="1" dirty="0">
                          <a:solidFill>
                            <a:srgbClr val="012169"/>
                          </a:solidFill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baseline="0" dirty="0">
                          <a:solidFill>
                            <a:srgbClr val="012169"/>
                          </a:solidFill>
                          <a:latin typeface="+mn-lt"/>
                          <a:ea typeface=""/>
                        </a:rPr>
                        <a:t>Opinión a estados y municipios para eliminar regulación que limite la competencia entre estaciones de servicio.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965929"/>
                  </a:ext>
                </a:extLst>
              </a:tr>
              <a:tr h="898002">
                <a:tc>
                  <a:txBody>
                    <a:bodyPr/>
                    <a:lstStyle/>
                    <a:p>
                      <a:pPr algn="l"/>
                      <a:r>
                        <a:rPr lang="es-MX" sz="3600" b="1" dirty="0">
                          <a:solidFill>
                            <a:srgbClr val="012169"/>
                          </a:solidFill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baseline="0" dirty="0">
                          <a:solidFill>
                            <a:srgbClr val="012169"/>
                          </a:solidFill>
                          <a:latin typeface="+mn-lt"/>
                          <a:ea typeface=""/>
                        </a:rPr>
                        <a:t>Sanción por 257 MDP a 6 empresas por coludirse para venderle guantes de látex al gobierno</a:t>
                      </a:r>
                      <a:endParaRPr lang="es-MX" sz="1400" b="0" i="0" baseline="0" dirty="0">
                        <a:solidFill>
                          <a:srgbClr val="012169"/>
                        </a:solidFill>
                        <a:latin typeface="+mn-lt"/>
                        <a:ea typeface="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742660"/>
                  </a:ext>
                </a:extLst>
              </a:tr>
            </a:tbl>
          </a:graphicData>
        </a:graphic>
      </p:graphicFrame>
      <p:sp>
        <p:nvSpPr>
          <p:cNvPr id="4" name="Arco 3">
            <a:extLst>
              <a:ext uri="{FF2B5EF4-FFF2-40B4-BE49-F238E27FC236}">
                <a16:creationId xmlns:a16="http://schemas.microsoft.com/office/drawing/2014/main" id="{E2F77EE9-D531-4338-A700-F88D3F243A5D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A9F0AAA-7BC5-4923-8C74-84B49EBDBCC8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AE25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9EFB3EE-E499-4398-BB1D-A79D17E7229F}"/>
              </a:ext>
            </a:extLst>
          </p:cNvPr>
          <p:cNvSpPr/>
          <p:nvPr/>
        </p:nvSpPr>
        <p:spPr>
          <a:xfrm>
            <a:off x="777510" y="699776"/>
            <a:ext cx="1036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AE2573"/>
                </a:solidFill>
                <a:sym typeface="Futura Condensed" charset="0"/>
              </a:rPr>
              <a:t>Las 5 acciones relevantes de la COFECE en 2017:</a:t>
            </a:r>
          </a:p>
        </p:txBody>
      </p:sp>
    </p:spTree>
    <p:extLst>
      <p:ext uri="{BB962C8B-B14F-4D97-AF65-F5344CB8AC3E}">
        <p14:creationId xmlns:p14="http://schemas.microsoft.com/office/powerpoint/2010/main" val="87367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2" y="298993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El esfuerzo que realizan dos o más personas, comercios o empresas, para ofrecer más opciones de productos y servicios de mayor calidad y a mejores precios.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53D91D0-CF45-4DFB-8466-3E0A0ED07AEF}"/>
              </a:ext>
            </a:extLst>
          </p:cNvPr>
          <p:cNvSpPr/>
          <p:nvPr/>
        </p:nvSpPr>
        <p:spPr>
          <a:xfrm>
            <a:off x="777512" y="252827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2400" b="1" dirty="0">
                <a:solidFill>
                  <a:srgbClr val="00A3E0"/>
                </a:solidFill>
                <a:sym typeface="Futura Condensed" charset="0"/>
              </a:rPr>
              <a:t>Competencia Económica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7BA7BC"/>
                </a:solidFill>
                <a:sym typeface="Futura Condensed" charset="0"/>
              </a:rPr>
              <a:t>Conceptos Básicos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E2085DD8-AF17-4CFB-A2E8-9684DD077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72400" y="1953161"/>
            <a:ext cx="3028270" cy="322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0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o 1">
            <a:extLst>
              <a:ext uri="{FF2B5EF4-FFF2-40B4-BE49-F238E27FC236}">
                <a16:creationId xmlns:a16="http://schemas.microsoft.com/office/drawing/2014/main" id="{F7EAA6CF-40AE-4E0C-83B1-64563397AA40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FF91E4C-CE28-4503-9BFC-D7BC1FD8F11F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7BA7BC"/>
                </a:solidFill>
                <a:sym typeface="Futura Condensed" charset="0"/>
              </a:rPr>
              <a:t>Conceptos Básicos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C92020F-1AFF-452C-8422-F070ED0A8B25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D4F838E-E03E-41A3-BD15-513155642DDD}"/>
              </a:ext>
            </a:extLst>
          </p:cNvPr>
          <p:cNvSpPr/>
          <p:nvPr/>
        </p:nvSpPr>
        <p:spPr>
          <a:xfrm>
            <a:off x="4478356" y="2990655"/>
            <a:ext cx="31388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Forma de mercado en la que existe una sola empresa que vende un producto o servicio sin sustitutos cercanos.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A819731-3479-46FB-A52B-14134EC9768E}"/>
              </a:ext>
            </a:extLst>
          </p:cNvPr>
          <p:cNvSpPr/>
          <p:nvPr/>
        </p:nvSpPr>
        <p:spPr>
          <a:xfrm>
            <a:off x="4478356" y="2528990"/>
            <a:ext cx="3009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A3E0"/>
                </a:solidFill>
                <a:sym typeface="Futura Condensed" charset="0"/>
              </a:rPr>
              <a:t>Monopolio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5605588-1CBE-47F9-A0FB-3A6C795AFDC7}"/>
              </a:ext>
            </a:extLst>
          </p:cNvPr>
          <p:cNvSpPr/>
          <p:nvPr/>
        </p:nvSpPr>
        <p:spPr>
          <a:xfrm>
            <a:off x="8132435" y="2990655"/>
            <a:ext cx="30094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Conductas </a:t>
            </a:r>
            <a:r>
              <a:rPr lang="es-MX" altLang="es-ES" b="1" dirty="0">
                <a:solidFill>
                  <a:srgbClr val="012169"/>
                </a:solidFill>
                <a:sym typeface="Futura Condensed" charset="0"/>
              </a:rPr>
              <a:t>ilegales</a:t>
            </a: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 que realiza uno o más agentes económicos, para obtener beneficios indebidos a costa de dañar o impedir el proceso de competencia.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B5E3386-0C22-46D6-B6CD-2C1EDD79990C}"/>
              </a:ext>
            </a:extLst>
          </p:cNvPr>
          <p:cNvSpPr/>
          <p:nvPr/>
        </p:nvSpPr>
        <p:spPr>
          <a:xfrm>
            <a:off x="8132435" y="2528990"/>
            <a:ext cx="3009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A3E0"/>
                </a:solidFill>
                <a:sym typeface="Futura Condensed" charset="0"/>
              </a:rPr>
              <a:t>Prácticas monopólicas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7D3078A-CE32-446F-98E6-8E8EFF140DCB}"/>
              </a:ext>
            </a:extLst>
          </p:cNvPr>
          <p:cNvSpPr/>
          <p:nvPr/>
        </p:nvSpPr>
        <p:spPr>
          <a:xfrm>
            <a:off x="782728" y="2990655"/>
            <a:ext cx="31804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Forma de mercado en la que hay varias empresas ofreciendo productos o servicios similares, dificultando que una sola empresa pueda imponer el precio del producto.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6006184-6322-4EFD-B813-305FF92E844D}"/>
              </a:ext>
            </a:extLst>
          </p:cNvPr>
          <p:cNvSpPr/>
          <p:nvPr/>
        </p:nvSpPr>
        <p:spPr>
          <a:xfrm>
            <a:off x="782728" y="2528990"/>
            <a:ext cx="3009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A3E0"/>
                </a:solidFill>
                <a:sym typeface="Futura Condensed" charset="0"/>
              </a:rPr>
              <a:t>Competencia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AB6B006A-8762-4657-9A43-0296566FF260}"/>
              </a:ext>
            </a:extLst>
          </p:cNvPr>
          <p:cNvCxnSpPr>
            <a:cxnSpLocks/>
          </p:cNvCxnSpPr>
          <p:nvPr/>
        </p:nvCxnSpPr>
        <p:spPr>
          <a:xfrm>
            <a:off x="7874836" y="3024379"/>
            <a:ext cx="0" cy="15927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888AB5BF-C2A1-42C7-96D3-9E44BEA9F00A}"/>
              </a:ext>
            </a:extLst>
          </p:cNvPr>
          <p:cNvCxnSpPr>
            <a:cxnSpLocks/>
          </p:cNvCxnSpPr>
          <p:nvPr/>
        </p:nvCxnSpPr>
        <p:spPr>
          <a:xfrm>
            <a:off x="4220755" y="3024379"/>
            <a:ext cx="0" cy="15927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563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o 5">
            <a:extLst>
              <a:ext uri="{FF2B5EF4-FFF2-40B4-BE49-F238E27FC236}">
                <a16:creationId xmlns:a16="http://schemas.microsoft.com/office/drawing/2014/main" id="{5BC8F508-DD41-420E-AB43-E7EC0D388883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2" y="1674674"/>
            <a:ext cx="6096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Cuando las empresas compiten, buscan la preferencia del consumidor, a través 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Mejores precios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Variedad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Más y mejores opciones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Mayor calidad</a:t>
            </a:r>
          </a:p>
          <a:p>
            <a:endParaRPr lang="es-MX" altLang="es-ES" sz="2400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Para esto tienen que: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Invertir en innovación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Aumentar su productividad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Atraer mejor personal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88A710-70D5-44F2-BB5A-834E488CF186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7BA7BC"/>
                </a:solidFill>
                <a:sym typeface="Futura Condensed" charset="0"/>
              </a:rPr>
              <a:t>Conceptos Básicos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F77F96D-EA17-4A83-B650-D4381E86DCD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9BC2AB7-B2DE-42B2-993E-E195CB712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673" y="1271337"/>
            <a:ext cx="4315326" cy="431532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D60000F-AC96-4CF9-8C5F-043EDAE89802}"/>
              </a:ext>
            </a:extLst>
          </p:cNvPr>
          <p:cNvSpPr txBox="1"/>
          <p:nvPr/>
        </p:nvSpPr>
        <p:spPr>
          <a:xfrm>
            <a:off x="8414083" y="3085986"/>
            <a:ext cx="171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12169"/>
                </a:solidFill>
              </a:rPr>
              <a:t>BENEFICIOS</a:t>
            </a:r>
          </a:p>
          <a:p>
            <a:pPr algn="ctr"/>
            <a:r>
              <a:rPr lang="es-MX" b="1" dirty="0">
                <a:solidFill>
                  <a:srgbClr val="012169"/>
                </a:solidFill>
              </a:rPr>
              <a:t>PARA TODOS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44624B9-9083-4C58-B583-358BACCE2A5D}"/>
              </a:ext>
            </a:extLst>
          </p:cNvPr>
          <p:cNvSpPr/>
          <p:nvPr/>
        </p:nvSpPr>
        <p:spPr>
          <a:xfrm>
            <a:off x="777512" y="699777"/>
            <a:ext cx="764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B0F0"/>
                </a:solidFill>
                <a:sym typeface="Futura Condensed" charset="0"/>
              </a:rPr>
              <a:t>Beneficios de la competencia económica</a:t>
            </a:r>
          </a:p>
        </p:txBody>
      </p:sp>
    </p:spTree>
    <p:extLst>
      <p:ext uri="{BB962C8B-B14F-4D97-AF65-F5344CB8AC3E}">
        <p14:creationId xmlns:p14="http://schemas.microsoft.com/office/powerpoint/2010/main" val="10190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2" y="4933337"/>
            <a:ext cx="2484315" cy="1015663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257175" indent="-257175">
              <a:buAutoNum type="arabicPeriod"/>
            </a:pPr>
            <a:r>
              <a:rPr lang="es-MX" sz="1000" dirty="0" err="1">
                <a:solidFill>
                  <a:srgbClr val="012169"/>
                </a:solidFill>
              </a:rPr>
              <a:t>Gutman</a:t>
            </a:r>
            <a:r>
              <a:rPr lang="es-MX" sz="1000" dirty="0">
                <a:solidFill>
                  <a:srgbClr val="012169"/>
                </a:solidFill>
              </a:rPr>
              <a:t> y </a:t>
            </a:r>
            <a:r>
              <a:rPr lang="es-MX" sz="1000" dirty="0" err="1">
                <a:solidFill>
                  <a:srgbClr val="012169"/>
                </a:solidFill>
              </a:rPr>
              <a:t>Voigt</a:t>
            </a:r>
            <a:r>
              <a:rPr lang="es-MX" sz="1000" dirty="0">
                <a:solidFill>
                  <a:srgbClr val="012169"/>
                </a:solidFill>
              </a:rPr>
              <a:t> (2014)</a:t>
            </a:r>
          </a:p>
          <a:p>
            <a:pPr marL="257175" indent="-257175">
              <a:buAutoNum type="arabicPeriod"/>
            </a:pPr>
            <a:r>
              <a:rPr lang="es-MX" sz="1000" dirty="0">
                <a:solidFill>
                  <a:srgbClr val="012169"/>
                </a:solidFill>
              </a:rPr>
              <a:t>Arnold, et al (2011)</a:t>
            </a:r>
          </a:p>
          <a:p>
            <a:pPr marL="257175" indent="-257175">
              <a:buAutoNum type="arabicPeriod"/>
            </a:pPr>
            <a:r>
              <a:rPr lang="es-MX" sz="1000" dirty="0" err="1">
                <a:solidFill>
                  <a:srgbClr val="012169"/>
                </a:solidFill>
              </a:rPr>
              <a:t>Symeonidis</a:t>
            </a:r>
            <a:r>
              <a:rPr lang="es-MX" sz="1000" dirty="0">
                <a:solidFill>
                  <a:srgbClr val="012169"/>
                </a:solidFill>
              </a:rPr>
              <a:t> (2008)</a:t>
            </a:r>
          </a:p>
          <a:p>
            <a:pPr marL="257175" indent="-257175">
              <a:buAutoNum type="arabicPeriod"/>
            </a:pPr>
            <a:r>
              <a:rPr lang="es-MX" sz="1000" dirty="0">
                <a:solidFill>
                  <a:srgbClr val="012169"/>
                </a:solidFill>
              </a:rPr>
              <a:t>Davies, et al (2004)</a:t>
            </a:r>
          </a:p>
          <a:p>
            <a:pPr marL="257175" indent="-257175">
              <a:buFontTx/>
              <a:buAutoNum type="arabicPeriod"/>
            </a:pPr>
            <a:r>
              <a:rPr lang="es-MX" sz="1000" dirty="0">
                <a:solidFill>
                  <a:srgbClr val="012169"/>
                </a:solidFill>
              </a:rPr>
              <a:t>Connor (2014)</a:t>
            </a:r>
          </a:p>
          <a:p>
            <a:pPr marL="257175" indent="-257175">
              <a:buAutoNum type="arabicPeriod"/>
            </a:pPr>
            <a:r>
              <a:rPr lang="es-MX" sz="1000" dirty="0" err="1">
                <a:solidFill>
                  <a:srgbClr val="012169"/>
                </a:solidFill>
              </a:rPr>
              <a:t>Grünewald</a:t>
            </a:r>
            <a:r>
              <a:rPr lang="es-MX" sz="1000" dirty="0">
                <a:solidFill>
                  <a:srgbClr val="012169"/>
                </a:solidFill>
              </a:rPr>
              <a:t> (2009)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53D91D0-CF45-4DFB-8466-3E0A0ED07AEF}"/>
              </a:ext>
            </a:extLst>
          </p:cNvPr>
          <p:cNvSpPr/>
          <p:nvPr/>
        </p:nvSpPr>
        <p:spPr>
          <a:xfrm>
            <a:off x="777512" y="2528274"/>
            <a:ext cx="24843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B0F0"/>
                </a:solidFill>
                <a:sym typeface="Futura Condensed" charset="0"/>
              </a:rPr>
              <a:t>Evidencia sobre los beneficios de la competencia para la economía</a:t>
            </a:r>
          </a:p>
        </p:txBody>
      </p:sp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1AFD259E-3585-41D2-AC8B-620BA81BB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889479"/>
              </p:ext>
            </p:extLst>
          </p:nvPr>
        </p:nvGraphicFramePr>
        <p:xfrm>
          <a:off x="3388249" y="909000"/>
          <a:ext cx="828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000">
                  <a:extLst>
                    <a:ext uri="{9D8B030D-6E8A-4147-A177-3AD203B41FA5}">
                      <a16:colId xmlns:a16="http://schemas.microsoft.com/office/drawing/2014/main" val="2128205278"/>
                    </a:ext>
                  </a:extLst>
                </a:gridCol>
                <a:gridCol w="2760000">
                  <a:extLst>
                    <a:ext uri="{9D8B030D-6E8A-4147-A177-3AD203B41FA5}">
                      <a16:colId xmlns:a16="http://schemas.microsoft.com/office/drawing/2014/main" val="1968842963"/>
                    </a:ext>
                  </a:extLst>
                </a:gridCol>
                <a:gridCol w="2760000">
                  <a:extLst>
                    <a:ext uri="{9D8B030D-6E8A-4147-A177-3AD203B41FA5}">
                      <a16:colId xmlns:a16="http://schemas.microsoft.com/office/drawing/2014/main" val="710140622"/>
                    </a:ext>
                  </a:extLst>
                </a:gridCol>
              </a:tblGrid>
              <a:tr h="23367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</a:rPr>
                        <a:t>A nivel mundial, el crecimiento de países con política de competencia es 2-3% mayor que el de países sin ella</a:t>
                      </a:r>
                      <a:r>
                        <a:rPr lang="es-MX" sz="1600" b="1" baseline="300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rgbClr val="00B0F0"/>
                          </a:solidFill>
                        </a:rPr>
                        <a:t>La desregulación que permite la entrada de nuevos competidores a mercados específicos genera reducciones de precios de alrededor de 10% en el largo plazo</a:t>
                      </a:r>
                      <a:r>
                        <a:rPr lang="es-MX" sz="1600" b="1" baseline="30000" dirty="0">
                          <a:solidFill>
                            <a:srgbClr val="00B0F0"/>
                          </a:solidFill>
                        </a:rPr>
                        <a:t>4</a:t>
                      </a:r>
                      <a:endParaRPr lang="es-MX" sz="1600" b="1" dirty="0">
                        <a:solidFill>
                          <a:srgbClr val="00B0F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>
                        <a:solidFill>
                          <a:srgbClr val="009A44"/>
                        </a:solidFill>
                      </a:endParaRPr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</a:rPr>
                        <a:t>El crecimiento de la productividad laboral se redujo entre 20% y 30% debido a la colusión</a:t>
                      </a:r>
                      <a:r>
                        <a:rPr lang="es-MX" sz="1600" b="1" baseline="30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s-MX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73615"/>
                  </a:ext>
                </a:extLst>
              </a:tr>
              <a:tr h="2703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>
                        <a:solidFill>
                          <a:srgbClr val="009A44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rgbClr val="00B0F0"/>
                          </a:solidFill>
                        </a:rPr>
                        <a:t>La eliminación de la regulación anticompetitiva puede incrementar la productividad a largo plazo hasta en un 10%</a:t>
                      </a:r>
                      <a:r>
                        <a:rPr lang="es-MX" sz="1600" b="1" baseline="30000" dirty="0">
                          <a:solidFill>
                            <a:srgbClr val="00B0F0"/>
                          </a:solidFill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>
                        <a:solidFill>
                          <a:srgbClr val="009A44"/>
                        </a:solidFill>
                      </a:endParaRPr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chemeClr val="bg1"/>
                          </a:solidFill>
                        </a:rPr>
                        <a:t>En los mercados en los que se rompe y sanciona un cartel reducen sus precios en el largo plazo, en promedio, en 23%</a:t>
                      </a:r>
                      <a:r>
                        <a:rPr lang="es-MX" sz="1600" b="1" baseline="30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s-MX" sz="1600" b="1" dirty="0"/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rgbClr val="00B0F0"/>
                          </a:solidFill>
                        </a:rPr>
                        <a:t>Los niveles más altos de competencia se asocian a mayores crecimientos de innovación y desarrollo</a:t>
                      </a:r>
                      <a:r>
                        <a:rPr lang="es-MX" sz="1600" b="1" baseline="30000" dirty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es-MX" sz="1600" b="1" dirty="0">
                        <a:solidFill>
                          <a:srgbClr val="00B0F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dirty="0"/>
                    </a:p>
                  </a:txBody>
                  <a:tcPr marL="180000" marR="180000" marT="180000" marB="180000" anchor="ctr">
                    <a:lnL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3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49495"/>
                  </a:ext>
                </a:extLst>
              </a:tr>
            </a:tbl>
          </a:graphicData>
        </a:graphic>
      </p:graphicFrame>
      <p:sp>
        <p:nvSpPr>
          <p:cNvPr id="8" name="Arco 7">
            <a:extLst>
              <a:ext uri="{FF2B5EF4-FFF2-40B4-BE49-F238E27FC236}">
                <a16:creationId xmlns:a16="http://schemas.microsoft.com/office/drawing/2014/main" id="{2B4B7626-A257-47F6-89B8-8678D545BBDA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47CB58B-DD58-4B4D-B740-992EB542A346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7B1BA32-095D-4EFA-AFBC-E04CB22B9380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rgbClr val="7BA7BC"/>
                </a:solidFill>
                <a:sym typeface="Futura Condensed" charset="0"/>
              </a:rPr>
              <a:t>Conceptos Básicos</a:t>
            </a:r>
          </a:p>
        </p:txBody>
      </p:sp>
    </p:spTree>
    <p:extLst>
      <p:ext uri="{BB962C8B-B14F-4D97-AF65-F5344CB8AC3E}">
        <p14:creationId xmlns:p14="http://schemas.microsoft.com/office/powerpoint/2010/main" val="157517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805B6D72-EA6F-4121-A308-3E13C01CDF04}"/>
              </a:ext>
            </a:extLst>
          </p:cNvPr>
          <p:cNvSpPr/>
          <p:nvPr/>
        </p:nvSpPr>
        <p:spPr>
          <a:xfrm>
            <a:off x="-1118812" y="-3322921"/>
            <a:ext cx="5562128" cy="132805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defTabSz="576000">
              <a:spcAft>
                <a:spcPts val="3000"/>
              </a:spcAft>
            </a:pPr>
            <a:r>
              <a:rPr lang="es-MX" altLang="es-MX" sz="85700" b="1" dirty="0">
                <a:ln w="19050">
                  <a:noFill/>
                </a:ln>
                <a:solidFill>
                  <a:srgbClr val="012169"/>
                </a:solidFill>
              </a:rPr>
              <a:t>2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DB8C7F1-0D89-4B57-9D47-9259CD419381}"/>
              </a:ext>
            </a:extLst>
          </p:cNvPr>
          <p:cNvSpPr/>
          <p:nvPr/>
        </p:nvSpPr>
        <p:spPr>
          <a:xfrm>
            <a:off x="3441963" y="2693286"/>
            <a:ext cx="64970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576000">
              <a:spcAft>
                <a:spcPts val="3000"/>
              </a:spcAft>
            </a:pPr>
            <a:r>
              <a:rPr lang="es-MX" altLang="es-MX" sz="4800" dirty="0">
                <a:solidFill>
                  <a:srgbClr val="012169"/>
                </a:solidFill>
                <a:cs typeface="Myanmar Text" pitchFamily="34" charset="0"/>
              </a:rPr>
              <a:t>P   lítica de Competencia</a:t>
            </a:r>
            <a:endParaRPr lang="es-MX" altLang="es-MX" sz="4800" b="1" dirty="0">
              <a:solidFill>
                <a:srgbClr val="012169"/>
              </a:solidFill>
              <a:cs typeface="Myanmar Text" pitchFamily="34" charset="0"/>
            </a:endParaRPr>
          </a:p>
        </p:txBody>
      </p:sp>
      <p:sp>
        <p:nvSpPr>
          <p:cNvPr id="5" name="Arco 4">
            <a:extLst>
              <a:ext uri="{FF2B5EF4-FFF2-40B4-BE49-F238E27FC236}">
                <a16:creationId xmlns:a16="http://schemas.microsoft.com/office/drawing/2014/main" id="{E2469374-984F-4D23-BC2D-4C85404C5E4B}"/>
              </a:ext>
            </a:extLst>
          </p:cNvPr>
          <p:cNvSpPr/>
          <p:nvPr/>
        </p:nvSpPr>
        <p:spPr>
          <a:xfrm rot="13500000">
            <a:off x="4198077" y="-127930"/>
            <a:ext cx="8292957" cy="8292957"/>
          </a:xfrm>
          <a:prstGeom prst="arc">
            <a:avLst>
              <a:gd name="adj1" fmla="val 16266566"/>
              <a:gd name="adj2" fmla="val 190287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9AC9EAA-DF20-49A1-9127-4B9F7CDC1B9C}"/>
              </a:ext>
            </a:extLst>
          </p:cNvPr>
          <p:cNvSpPr/>
          <p:nvPr/>
        </p:nvSpPr>
        <p:spPr>
          <a:xfrm>
            <a:off x="4122362" y="2964297"/>
            <a:ext cx="360000" cy="360000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31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7C8BCF6-A09E-42D2-B797-1596B64A18EC}"/>
              </a:ext>
            </a:extLst>
          </p:cNvPr>
          <p:cNvSpPr/>
          <p:nvPr/>
        </p:nvSpPr>
        <p:spPr>
          <a:xfrm>
            <a:off x="777512" y="1823433"/>
            <a:ext cx="55310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dirty="0">
                <a:solidFill>
                  <a:srgbClr val="012169"/>
                </a:solidFill>
                <a:sym typeface="Futura Condensed" charset="0"/>
              </a:rPr>
              <a:t>Políticas y leyes que garantizan que la competencia en el mercado no se limite de manera tal que resulte perjudicial para la sociedad.</a:t>
            </a:r>
            <a:r>
              <a:rPr lang="es-MX" altLang="es-ES" sz="2400" baseline="30000" dirty="0">
                <a:solidFill>
                  <a:srgbClr val="012169"/>
                </a:solidFill>
                <a:sym typeface="Futura Condensed" charset="0"/>
              </a:rPr>
              <a:t>1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7EB5C75-2BC7-4E7F-A347-BF28DB82425F}"/>
              </a:ext>
            </a:extLst>
          </p:cNvPr>
          <p:cNvSpPr/>
          <p:nvPr/>
        </p:nvSpPr>
        <p:spPr>
          <a:xfrm>
            <a:off x="6627536" y="1823433"/>
            <a:ext cx="4440155" cy="3323987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Alrededor del mundo :</a:t>
            </a:r>
          </a:p>
          <a:p>
            <a:endParaRPr lang="es-MX" altLang="es-ES" baseline="30000" dirty="0">
              <a:solidFill>
                <a:srgbClr val="012169"/>
              </a:solidFill>
              <a:sym typeface="Futura Condensed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141 países cuentan con normativa de competencia.</a:t>
            </a:r>
            <a:r>
              <a:rPr lang="es-MX" altLang="es-ES" baseline="30000" dirty="0">
                <a:solidFill>
                  <a:srgbClr val="012169"/>
                </a:solidFill>
                <a:sym typeface="Futura Condensed" charset="0"/>
              </a:rPr>
              <a:t>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La efectividad de la política antimonopolios en el mundo ha aumentado, pasando de un promedio de 2.87 a 3.61 de 2013 a 2018 (en una escala de 1 a 7).</a:t>
            </a:r>
            <a:r>
              <a:rPr lang="es-MX" altLang="es-ES" baseline="30000" dirty="0">
                <a:solidFill>
                  <a:srgbClr val="012169"/>
                </a:solidFill>
                <a:sym typeface="Futura Condensed" charset="0"/>
              </a:rPr>
              <a:t>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altLang="es-ES" dirty="0">
                <a:solidFill>
                  <a:srgbClr val="012169"/>
                </a:solidFill>
                <a:sym typeface="Futura Condensed" charset="0"/>
              </a:rPr>
              <a:t>De 1998 a 2013 se redujeron las barreras de entrada en sectores como el energético y de telecomunicaciones.</a:t>
            </a:r>
            <a:r>
              <a:rPr lang="es-MX" altLang="es-ES" baseline="30000" dirty="0">
                <a:solidFill>
                  <a:srgbClr val="012169"/>
                </a:solidFill>
                <a:sym typeface="Futura Condensed" charset="0"/>
              </a:rPr>
              <a:t>4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B9FE990-9347-41CA-AB6C-3AD1311F0104}"/>
              </a:ext>
            </a:extLst>
          </p:cNvPr>
          <p:cNvCxnSpPr>
            <a:cxnSpLocks/>
          </p:cNvCxnSpPr>
          <p:nvPr/>
        </p:nvCxnSpPr>
        <p:spPr>
          <a:xfrm>
            <a:off x="6468070" y="1879859"/>
            <a:ext cx="0" cy="3211135"/>
          </a:xfrm>
          <a:prstGeom prst="line">
            <a:avLst/>
          </a:prstGeom>
          <a:ln w="19050">
            <a:solidFill>
              <a:srgbClr val="009A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C99F3F6-76FF-496A-A6A9-77EC124D6123}"/>
              </a:ext>
            </a:extLst>
          </p:cNvPr>
          <p:cNvSpPr/>
          <p:nvPr/>
        </p:nvSpPr>
        <p:spPr>
          <a:xfrm>
            <a:off x="777512" y="5951577"/>
            <a:ext cx="108613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1. Motta, M. (2018). 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Política de competencia. Teoría y práctic</a:t>
            </a:r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a. México: FCE, COFECE, CIDE, UNAM (p. 59).</a:t>
            </a:r>
          </a:p>
          <a:p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2. 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Federal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Trade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Commission</a:t>
            </a:r>
            <a:endParaRPr lang="es-MX" altLang="es-ES" sz="1000" i="1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3. Organización para la Cooperación y Desarrollo Económico (2014).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Economic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Policy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Reforms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.</a:t>
            </a:r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 Disponible en: </a:t>
            </a:r>
            <a:r>
              <a:rPr lang="es-MX" altLang="es-ES" sz="1000" dirty="0">
                <a:solidFill>
                  <a:srgbClr val="012169"/>
                </a:solidFill>
                <a:sym typeface="Futura Condensed" charset="0"/>
                <a:hlinkClick r:id="rId2"/>
              </a:rPr>
              <a:t>https://read.oecd-ilibrary.org/economics/economic-policy-reforms-2014_growth-2014-en#page1</a:t>
            </a:r>
            <a:endParaRPr lang="es-MX" altLang="es-ES" sz="1000" dirty="0">
              <a:solidFill>
                <a:srgbClr val="012169"/>
              </a:solidFill>
              <a:sym typeface="Futura Condensed" charset="0"/>
            </a:endParaRPr>
          </a:p>
          <a:p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4. Foro Económico Mundial. 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Global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Competitiveness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 </a:t>
            </a:r>
            <a:r>
              <a:rPr lang="es-MX" altLang="es-ES" sz="1000" i="1" dirty="0" err="1">
                <a:solidFill>
                  <a:srgbClr val="012169"/>
                </a:solidFill>
                <a:sym typeface="Futura Condensed" charset="0"/>
              </a:rPr>
              <a:t>Index</a:t>
            </a:r>
            <a:r>
              <a:rPr lang="es-MX" altLang="es-ES" sz="1000" i="1" dirty="0">
                <a:solidFill>
                  <a:srgbClr val="012169"/>
                </a:solidFill>
                <a:sym typeface="Futura Condensed" charset="0"/>
              </a:rPr>
              <a:t>.</a:t>
            </a:r>
            <a:r>
              <a:rPr lang="es-MX" altLang="es-ES" sz="1000" dirty="0">
                <a:solidFill>
                  <a:srgbClr val="012169"/>
                </a:solidFill>
                <a:sym typeface="Futura Condensed" charset="0"/>
              </a:rPr>
              <a:t> Disponibles en: </a:t>
            </a:r>
            <a:r>
              <a:rPr lang="es-MX" altLang="es-ES" sz="1000" dirty="0">
                <a:solidFill>
                  <a:srgbClr val="012169"/>
                </a:solidFill>
                <a:sym typeface="Futura Condensed" charset="0"/>
                <a:hlinkClick r:id="rId3"/>
              </a:rPr>
              <a:t>http://reports.weforum.org/global-competitiveness-index-2017-2018/</a:t>
            </a:r>
            <a:endParaRPr lang="es-MX" altLang="es-ES" sz="1000" dirty="0">
              <a:solidFill>
                <a:srgbClr val="012169"/>
              </a:solidFill>
              <a:sym typeface="Futura Condensed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68C49B8-46C3-4306-A5ED-7280087D2CD2}"/>
              </a:ext>
            </a:extLst>
          </p:cNvPr>
          <p:cNvSpPr/>
          <p:nvPr/>
        </p:nvSpPr>
        <p:spPr>
          <a:xfrm>
            <a:off x="777512" y="267712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altLang="es-ES" sz="1600" dirty="0">
                <a:solidFill>
                  <a:schemeClr val="accent6">
                    <a:lumMod val="60000"/>
                    <a:lumOff val="40000"/>
                  </a:schemeClr>
                </a:solidFill>
                <a:sym typeface="Futura Condensed" charset="0"/>
              </a:rPr>
              <a:t>Política de competencia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1010AB4D-695B-4346-82BA-69D9C27E47AB}"/>
              </a:ext>
            </a:extLst>
          </p:cNvPr>
          <p:cNvSpPr/>
          <p:nvPr/>
        </p:nvSpPr>
        <p:spPr>
          <a:xfrm rot="13500000">
            <a:off x="-439066" y="-658040"/>
            <a:ext cx="1316080" cy="1316080"/>
          </a:xfrm>
          <a:prstGeom prst="arc">
            <a:avLst>
              <a:gd name="adj1" fmla="val 8018745"/>
              <a:gd name="adj2" fmla="val 14688880"/>
            </a:avLst>
          </a:prstGeom>
          <a:ln w="19050">
            <a:solidFill>
              <a:srgbClr val="7BA7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88056CF-70E3-420A-9433-CA4D873EB26F}"/>
              </a:ext>
            </a:extLst>
          </p:cNvPr>
          <p:cNvSpPr/>
          <p:nvPr/>
        </p:nvSpPr>
        <p:spPr>
          <a:xfrm>
            <a:off x="626701" y="369677"/>
            <a:ext cx="142243" cy="142243"/>
          </a:xfrm>
          <a:prstGeom prst="ellipse">
            <a:avLst/>
          </a:prstGeom>
          <a:solidFill>
            <a:srgbClr val="009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79CE948-F038-4CD0-ACDF-DDFF4C60B15A}"/>
              </a:ext>
            </a:extLst>
          </p:cNvPr>
          <p:cNvSpPr/>
          <p:nvPr/>
        </p:nvSpPr>
        <p:spPr>
          <a:xfrm>
            <a:off x="777512" y="699777"/>
            <a:ext cx="764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altLang="es-ES" sz="2400" b="1" dirty="0">
                <a:solidFill>
                  <a:srgbClr val="009A44"/>
                </a:solidFill>
                <a:sym typeface="Futura Condensed" charset="0"/>
              </a:rPr>
              <a:t>Política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2719102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4427</Words>
  <Application>Microsoft Office PowerPoint</Application>
  <PresentationFormat>Panorámica</PresentationFormat>
  <Paragraphs>572</Paragraphs>
  <Slides>37</Slides>
  <Notes>0</Notes>
  <HiddenSlides>6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MS PGothic</vt:lpstr>
      <vt:lpstr>Arial</vt:lpstr>
      <vt:lpstr>Calibri</vt:lpstr>
      <vt:lpstr>Calibri Light</vt:lpstr>
      <vt:lpstr>Futura Condensed</vt:lpstr>
      <vt:lpstr>Myanmar Text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Ramírez Arce Pedro Antonio</dc:creator>
  <cp:lastModifiedBy>Martínez Almanza Iván Alfonso</cp:lastModifiedBy>
  <cp:revision>138</cp:revision>
  <dcterms:created xsi:type="dcterms:W3CDTF">2018-04-26T20:46:34Z</dcterms:created>
  <dcterms:modified xsi:type="dcterms:W3CDTF">2018-07-10T16:45:36Z</dcterms:modified>
</cp:coreProperties>
</file>